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0"/>
  </p:notesMasterIdLst>
  <p:sldIdLst>
    <p:sldId id="377" r:id="rId2"/>
    <p:sldId id="585" r:id="rId3"/>
    <p:sldId id="257" r:id="rId4"/>
    <p:sldId id="586" r:id="rId5"/>
    <p:sldId id="587" r:id="rId6"/>
    <p:sldId id="564" r:id="rId7"/>
    <p:sldId id="565" r:id="rId8"/>
    <p:sldId id="566" r:id="rId9"/>
    <p:sldId id="577" r:id="rId10"/>
    <p:sldId id="579" r:id="rId11"/>
    <p:sldId id="610" r:id="rId12"/>
    <p:sldId id="578" r:id="rId13"/>
    <p:sldId id="581" r:id="rId14"/>
    <p:sldId id="582" r:id="rId15"/>
    <p:sldId id="583" r:id="rId16"/>
    <p:sldId id="589" r:id="rId17"/>
    <p:sldId id="611" r:id="rId18"/>
    <p:sldId id="612" r:id="rId19"/>
    <p:sldId id="613" r:id="rId20"/>
    <p:sldId id="614" r:id="rId21"/>
    <p:sldId id="615" r:id="rId22"/>
    <p:sldId id="616" r:id="rId23"/>
    <p:sldId id="590" r:id="rId24"/>
    <p:sldId id="639" r:id="rId25"/>
    <p:sldId id="617" r:id="rId26"/>
    <p:sldId id="618" r:id="rId27"/>
    <p:sldId id="619" r:id="rId28"/>
    <p:sldId id="620" r:id="rId29"/>
    <p:sldId id="623" r:id="rId30"/>
    <p:sldId id="624" r:id="rId31"/>
    <p:sldId id="645" r:id="rId32"/>
    <p:sldId id="591" r:id="rId33"/>
    <p:sldId id="625" r:id="rId34"/>
    <p:sldId id="626" r:id="rId35"/>
    <p:sldId id="627" r:id="rId36"/>
    <p:sldId id="628" r:id="rId37"/>
    <p:sldId id="629" r:id="rId38"/>
    <p:sldId id="633" r:id="rId39"/>
    <p:sldId id="635" r:id="rId40"/>
    <p:sldId id="630" r:id="rId41"/>
    <p:sldId id="631" r:id="rId42"/>
    <p:sldId id="634" r:id="rId43"/>
    <p:sldId id="636" r:id="rId44"/>
    <p:sldId id="637" r:id="rId45"/>
    <p:sldId id="638" r:id="rId46"/>
    <p:sldId id="632" r:id="rId47"/>
    <p:sldId id="592" r:id="rId48"/>
    <p:sldId id="640" r:id="rId49"/>
    <p:sldId id="641" r:id="rId50"/>
    <p:sldId id="642" r:id="rId51"/>
    <p:sldId id="643" r:id="rId52"/>
    <p:sldId id="644" r:id="rId53"/>
    <p:sldId id="646" r:id="rId54"/>
    <p:sldId id="647" r:id="rId55"/>
    <p:sldId id="593" r:id="rId56"/>
    <p:sldId id="648" r:id="rId57"/>
    <p:sldId id="649" r:id="rId58"/>
    <p:sldId id="650" r:id="rId59"/>
    <p:sldId id="651" r:id="rId60"/>
    <p:sldId id="652" r:id="rId61"/>
    <p:sldId id="594" r:id="rId62"/>
    <p:sldId id="653" r:id="rId63"/>
    <p:sldId id="654" r:id="rId64"/>
    <p:sldId id="655" r:id="rId65"/>
    <p:sldId id="658" r:id="rId66"/>
    <p:sldId id="657" r:id="rId67"/>
    <p:sldId id="659" r:id="rId68"/>
    <p:sldId id="660" r:id="rId69"/>
    <p:sldId id="661" r:id="rId70"/>
    <p:sldId id="662" r:id="rId71"/>
    <p:sldId id="663" r:id="rId72"/>
    <p:sldId id="665" r:id="rId73"/>
    <p:sldId id="666" r:id="rId74"/>
    <p:sldId id="667" r:id="rId75"/>
    <p:sldId id="668" r:id="rId76"/>
    <p:sldId id="669" r:id="rId77"/>
    <p:sldId id="670" r:id="rId78"/>
    <p:sldId id="671" r:id="rId79"/>
    <p:sldId id="672" r:id="rId80"/>
    <p:sldId id="673" r:id="rId81"/>
    <p:sldId id="596" r:id="rId82"/>
    <p:sldId id="597" r:id="rId83"/>
    <p:sldId id="675" r:id="rId84"/>
    <p:sldId id="676" r:id="rId85"/>
    <p:sldId id="677" r:id="rId86"/>
    <p:sldId id="680" r:id="rId87"/>
    <p:sldId id="678" r:id="rId88"/>
    <p:sldId id="679" r:id="rId89"/>
    <p:sldId id="684" r:id="rId90"/>
    <p:sldId id="681" r:id="rId91"/>
    <p:sldId id="682" r:id="rId92"/>
    <p:sldId id="683" r:id="rId93"/>
    <p:sldId id="685" r:id="rId94"/>
    <p:sldId id="686" r:id="rId95"/>
    <p:sldId id="687" r:id="rId96"/>
    <p:sldId id="688" r:id="rId97"/>
    <p:sldId id="689" r:id="rId98"/>
    <p:sldId id="690" r:id="rId99"/>
    <p:sldId id="691" r:id="rId100"/>
    <p:sldId id="692" r:id="rId101"/>
    <p:sldId id="693" r:id="rId102"/>
    <p:sldId id="694" r:id="rId103"/>
    <p:sldId id="695" r:id="rId104"/>
    <p:sldId id="696" r:id="rId105"/>
    <p:sldId id="697" r:id="rId106"/>
    <p:sldId id="700" r:id="rId107"/>
    <p:sldId id="698" r:id="rId108"/>
    <p:sldId id="701" r:id="rId109"/>
    <p:sldId id="703" r:id="rId110"/>
    <p:sldId id="702" r:id="rId111"/>
    <p:sldId id="704" r:id="rId112"/>
    <p:sldId id="705" r:id="rId113"/>
    <p:sldId id="598" r:id="rId114"/>
    <p:sldId id="706" r:id="rId115"/>
    <p:sldId id="708" r:id="rId116"/>
    <p:sldId id="709" r:id="rId117"/>
    <p:sldId id="710" r:id="rId118"/>
    <p:sldId id="711" r:id="rId119"/>
    <p:sldId id="600" r:id="rId120"/>
    <p:sldId id="707" r:id="rId121"/>
    <p:sldId id="601" r:id="rId122"/>
    <p:sldId id="602" r:id="rId123"/>
    <p:sldId id="603" r:id="rId124"/>
    <p:sldId id="712" r:id="rId125"/>
    <p:sldId id="604" r:id="rId126"/>
    <p:sldId id="605" r:id="rId127"/>
    <p:sldId id="606" r:id="rId128"/>
    <p:sldId id="607" r:id="rId129"/>
    <p:sldId id="674" r:id="rId130"/>
    <p:sldId id="608" r:id="rId131"/>
    <p:sldId id="609" r:id="rId132"/>
    <p:sldId id="584" r:id="rId133"/>
    <p:sldId id="346" r:id="rId134"/>
    <p:sldId id="267" r:id="rId135"/>
    <p:sldId id="570" r:id="rId136"/>
    <p:sldId id="621" r:id="rId137"/>
    <p:sldId id="622" r:id="rId138"/>
    <p:sldId id="266" r:id="rId1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585"/>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78"/>
            <p14:sldId id="581"/>
            <p14:sldId id="582"/>
            <p14:sldId id="583"/>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18"/>
            <p14:sldId id="619"/>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629"/>
            <p14:sldId id="633"/>
            <p14:sldId id="635"/>
            <p14:sldId id="630"/>
            <p14:sldId id="631"/>
            <p14:sldId id="634"/>
            <p14:sldId id="636"/>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655"/>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670"/>
            <p14:sldId id="671"/>
            <p14:sldId id="672"/>
            <p14:sldId id="673"/>
          </p14:sldIdLst>
        </p14:section>
        <p14:section name="IV.4. The universal approximation theorem" id="{4812B962-AF1F-40A1-83B8-EC595682FB5C}">
          <p14:sldIdLst>
            <p14:sldId id="596"/>
          </p14:sldIdLst>
        </p14:section>
        <p14:section name="V.1. Advanced Optimizers ideas" id="{D1FD8DDA-3499-4B21-9A7F-2DFBD8DDF3F1}">
          <p14:sldIdLst>
            <p14:sldId id="597"/>
            <p14:sldId id="675"/>
            <p14:sldId id="676"/>
            <p14:sldId id="677"/>
            <p14:sldId id="680"/>
            <p14:sldId id="678"/>
            <p14:sldId id="679"/>
            <p14:sldId id="684"/>
            <p14:sldId id="681"/>
            <p14:sldId id="682"/>
            <p14:sldId id="683"/>
            <p14:sldId id="685"/>
            <p14:sldId id="686"/>
            <p14:sldId id="687"/>
            <p14:sldId id="688"/>
            <p14:sldId id="689"/>
            <p14:sldId id="690"/>
            <p14:sldId id="691"/>
            <p14:sldId id="692"/>
            <p14:sldId id="693"/>
            <p14:sldId id="694"/>
            <p14:sldId id="695"/>
            <p14:sldId id="696"/>
            <p14:sldId id="697"/>
            <p14:sldId id="700"/>
            <p14:sldId id="698"/>
            <p14:sldId id="701"/>
            <p14:sldId id="703"/>
            <p14:sldId id="702"/>
          </p14:sldIdLst>
        </p14:section>
        <p14:section name="V.2. AdaGrad" id="{A276D85E-CD2B-4EF8-9DF8-039CFF00C17F}">
          <p14:sldIdLst>
            <p14:sldId id="704"/>
            <p14:sldId id="705"/>
            <p14:sldId id="598"/>
            <p14:sldId id="706"/>
          </p14:sldIdLst>
        </p14:section>
        <p14:section name="V.3. RMSProp" id="{6B40AE8F-D4D3-4B75-9205-E9CFB29AD107}">
          <p14:sldIdLst>
            <p14:sldId id="708"/>
            <p14:sldId id="709"/>
          </p14:sldIdLst>
        </p14:section>
        <p14:section name="V.4. Adam" id="{C4298EF4-7B37-4E26-8585-185F1A5C24D2}">
          <p14:sldIdLst>
            <p14:sldId id="710"/>
            <p14:sldId id="711"/>
            <p14:sldId id="600"/>
            <p14:sldId id="707"/>
          </p14:sldIdLst>
        </p14:section>
        <p14:section name="VI.1. The stochastic gradient descent" id="{A7A584A2-7E3A-46C4-95B9-5291125C5C11}">
          <p14:sldIdLst>
            <p14:sldId id="601"/>
          </p14:sldIdLst>
        </p14:section>
        <p14:section name="VI.2. The mini-batch gradient decent" id="{F48D15CB-3769-460C-8E63-E7A7223594F9}">
          <p14:sldIdLst>
            <p14:sldId id="602"/>
          </p14:sldIdLst>
        </p14:section>
        <p14:section name="VI.3. Combining everything into a great optimizer" id="{2717C971-807E-4CA6-A699-BD23562704DD}">
          <p14:sldIdLst>
            <p14:sldId id="603"/>
            <p14:sldId id="712"/>
          </p14:sldIdLst>
        </p14:section>
        <p14:section name="VI.4. The no free lunch theorem returns" id="{C8F463DA-EF6C-4827-B32C-0FF48F86D4CC}">
          <p14:sldIdLst>
            <p14:sldId id="604"/>
          </p14:sldIdLst>
        </p14:section>
        <p14:section name="VII.1. GP1: Train-test-validation split" id="{3220CC68-F665-4E66-9217-9602DC36D835}">
          <p14:sldIdLst>
            <p14:sldId id="605"/>
          </p14:sldIdLst>
        </p14:section>
        <p14:section name="VII.2. GP2: Early stopping for trainers" id="{2775C146-CC13-4E6F-A885-534CE1C67D76}">
          <p14:sldIdLst>
            <p14:sldId id="606"/>
          </p14:sldIdLst>
        </p14:section>
        <p14:section name="VII.3. GP3: Saver and loader functions" id="{C695EFD3-5A29-4D0A-AB2D-DC41C7A2FB1A}">
          <p14:sldIdLst>
            <p14:sldId id="607"/>
          </p14:sldIdLst>
        </p14:section>
        <p14:section name="VII.4. What is best? More layers or more neurons?" id="{1A92015B-DA55-4FF7-AFBF-2B6C205FA1DA}">
          <p14:sldIdLst>
            <p14:sldId id="674"/>
          </p14:sldIdLst>
        </p14:section>
        <p14:section name="VII.5. More commonly accepted good practices" id="{9DF854B9-B1FF-4998-A2D8-9E9AEA42D2D4}">
          <p14:sldIdLst>
            <p14:sldId id="608"/>
          </p14:sldIdLst>
        </p14:section>
        <p14:section name="VIII. Introducing the homework for this week" id="{8B872E79-DE66-46BD-A1E8-7FCDDC9D4843}">
          <p14:sldIdLst>
            <p14:sldId id="609"/>
          </p14:sldIdLst>
        </p14:section>
        <p14:section name="Conclusion" id="{09807B6E-2B76-45C8-B103-96D5021B68A6}">
          <p14:sldIdLst>
            <p14:sldId id="584"/>
            <p14:sldId id="346"/>
          </p14:sldIdLst>
        </p14:section>
        <p14:section name="References and watchlist" id="{217B8593-1CA5-408D-B198-A5E6ACAB5948}">
          <p14:sldIdLst>
            <p14:sldId id="267"/>
            <p14:sldId id="570"/>
            <p14:sldId id="621"/>
            <p14:sldId id="622"/>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71F4D-2AFD-4838-AD3C-62D890D2AB41}" v="2941" dt="2023-01-28T10:07:45.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14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28T10:08:49.469" v="22749"/>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28T10:04:17.977" v="22437"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28T09:56:10.319" v="21861" actId="255"/>
          <ac:spMkLst>
            <pc:docMk/>
            <pc:sldMk cId="3293608690" sldId="598"/>
            <ac:spMk id="3" creationId="{9414D856-CCB6-9C34-899E-47E2CC181A18}"/>
          </ac:spMkLst>
        </pc:spChg>
        <pc:spChg chg="add mod ord">
          <ac:chgData name="Matthieu De Mari" userId="dfb708c9-d8dc-439f-9a3b-c772bf4a311c" providerId="ADAL" clId="{1FE71F4D-2AFD-4838-AD3C-62D890D2AB41}" dt="2023-01-28T10:04:17.977" v="22437"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delSp modSp new mod">
        <pc:chgData name="Matthieu De Mari" userId="dfb708c9-d8dc-439f-9a3b-c772bf4a311c" providerId="ADAL" clId="{1FE71F4D-2AFD-4838-AD3C-62D890D2AB41}" dt="2023-01-28T10:07:59.063" v="22709" actId="478"/>
        <pc:sldMkLst>
          <pc:docMk/>
          <pc:sldMk cId="3311162221" sldId="600"/>
        </pc:sldMkLst>
        <pc:spChg chg="mod">
          <ac:chgData name="Matthieu De Mari" userId="dfb708c9-d8dc-439f-9a3b-c772bf4a311c" providerId="ADAL" clId="{1FE71F4D-2AFD-4838-AD3C-62D890D2AB41}" dt="2023-01-28T10:07:56.455" v="22708" actId="20577"/>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26T09:22:04.831" v="11698" actId="1076"/>
        <pc:sldMkLst>
          <pc:docMk/>
          <pc:sldMk cId="3269279707" sldId="641"/>
        </pc:sldMkLst>
        <pc:spChg chg="add mod">
          <ac:chgData name="Matthieu De Mari" userId="dfb708c9-d8dc-439f-9a3b-c772bf4a311c" providerId="ADAL" clId="{1FE71F4D-2AFD-4838-AD3C-62D890D2AB41}" dt="2023-01-26T09:22:04.831" v="11698" actId="1076"/>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mod modClrScheme chgLayout">
        <pc:chgData name="Matthieu De Mari" userId="dfb708c9-d8dc-439f-9a3b-c772bf4a311c" providerId="ADAL" clId="{1FE71F4D-2AFD-4838-AD3C-62D890D2AB41}" dt="2023-01-26T10:11:06.346" v="15114" actId="27636"/>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mod ord">
          <ac:chgData name="Matthieu De Mari" userId="dfb708c9-d8dc-439f-9a3b-c772bf4a311c" providerId="ADAL" clId="{1FE71F4D-2AFD-4838-AD3C-62D890D2AB41}" dt="2023-01-26T10:11:06.346" v="15114" actId="27636"/>
          <ac:spMkLst>
            <pc:docMk/>
            <pc:sldMk cId="2838713021" sldId="655"/>
            <ac:spMk id="5" creationId="{F75DEB28-E77C-393C-3E5B-3AE3CAA7CC2F}"/>
          </ac:spMkLst>
        </pc:sp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28T09:51:53.134" v="21707" actId="1076"/>
        <pc:sldMkLst>
          <pc:docMk/>
          <pc:sldMk cId="3621017340" sldId="705"/>
        </pc:sldMkLst>
        <pc:spChg chg="mod">
          <ac:chgData name="Matthieu De Mari" userId="dfb708c9-d8dc-439f-9a3b-c772bf4a311c" providerId="ADAL" clId="{1FE71F4D-2AFD-4838-AD3C-62D890D2AB41}" dt="2023-01-28T09:51:32.162" v="21703" actId="20577"/>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28T10:05:51.038" v="22565" actId="1036"/>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28T10:05:42.150" v="22515" actId="1036"/>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modSp new mod">
        <pc:chgData name="Matthieu De Mari" userId="dfb708c9-d8dc-439f-9a3b-c772bf4a311c" providerId="ADAL" clId="{1FE71F4D-2AFD-4838-AD3C-62D890D2AB41}" dt="2023-01-28T10:07:29.725" v="22666" actId="20577"/>
        <pc:sldMkLst>
          <pc:docMk/>
          <pc:sldMk cId="2839706738" sldId="707"/>
        </pc:sldMkLst>
        <pc:spChg chg="mod">
          <ac:chgData name="Matthieu De Mari" userId="dfb708c9-d8dc-439f-9a3b-c772bf4a311c" providerId="ADAL" clId="{1FE71F4D-2AFD-4838-AD3C-62D890D2AB41}" dt="2023-01-28T10:07:25.272" v="22656" actId="20577"/>
          <ac:spMkLst>
            <pc:docMk/>
            <pc:sldMk cId="2839706738" sldId="707"/>
            <ac:spMk id="2" creationId="{FAAC2759-F8AB-AA46-0AE4-72B27C6D4A10}"/>
          </ac:spMkLst>
        </pc:spChg>
        <pc:spChg chg="mod">
          <ac:chgData name="Matthieu De Mari" userId="dfb708c9-d8dc-439f-9a3b-c772bf4a311c" providerId="ADAL" clId="{1FE71F4D-2AFD-4838-AD3C-62D890D2AB41}" dt="2023-01-28T10:07:29.725" v="22666" actId="20577"/>
          <ac:spMkLst>
            <pc:docMk/>
            <pc:sldMk cId="2839706738" sldId="707"/>
            <ac:spMk id="3" creationId="{96FA9154-8357-5DC7-E5FE-55312619F8DE}"/>
          </ac:spMkLst>
        </pc:spChg>
      </pc:sldChg>
      <pc:sldChg chg="add">
        <pc:chgData name="Matthieu De Mari" userId="dfb708c9-d8dc-439f-9a3b-c772bf4a311c" providerId="ADAL" clId="{1FE71F4D-2AFD-4838-AD3C-62D890D2AB41}" dt="2023-01-28T10:07:42.564" v="22667"/>
        <pc:sldMkLst>
          <pc:docMk/>
          <pc:sldMk cId="886300301" sldId="708"/>
        </pc:sldMkLst>
      </pc:sldChg>
      <pc:sldChg chg="add">
        <pc:chgData name="Matthieu De Mari" userId="dfb708c9-d8dc-439f-9a3b-c772bf4a311c" providerId="ADAL" clId="{1FE71F4D-2AFD-4838-AD3C-62D890D2AB41}" dt="2023-01-28T10:07:42.564" v="22667"/>
        <pc:sldMkLst>
          <pc:docMk/>
          <pc:sldMk cId="1193678850" sldId="709"/>
        </pc:sldMkLst>
      </pc:sldChg>
      <pc:sldChg chg="add">
        <pc:chgData name="Matthieu De Mari" userId="dfb708c9-d8dc-439f-9a3b-c772bf4a311c" providerId="ADAL" clId="{1FE71F4D-2AFD-4838-AD3C-62D890D2AB41}" dt="2023-01-28T10:07:45.569" v="22668"/>
        <pc:sldMkLst>
          <pc:docMk/>
          <pc:sldMk cId="2174010932" sldId="710"/>
        </pc:sldMkLst>
      </pc:sldChg>
      <pc:sldChg chg="add">
        <pc:chgData name="Matthieu De Mari" userId="dfb708c9-d8dc-439f-9a3b-c772bf4a311c" providerId="ADAL" clId="{1FE71F4D-2AFD-4838-AD3C-62D890D2AB41}" dt="2023-01-28T10:07:45.569" v="22668"/>
        <pc:sldMkLst>
          <pc:docMk/>
          <pc:sldMk cId="2852060684" sldId="711"/>
        </pc:sldMkLst>
      </pc:sldChg>
      <pc:sldChg chg="modSp new mod ord">
        <pc:chgData name="Matthieu De Mari" userId="dfb708c9-d8dc-439f-9a3b-c772bf4a311c" providerId="ADAL" clId="{1FE71F4D-2AFD-4838-AD3C-62D890D2AB41}" dt="2023-01-28T10:08:49.469" v="22749"/>
        <pc:sldMkLst>
          <pc:docMk/>
          <pc:sldMk cId="2506327505" sldId="712"/>
        </pc:sldMkLst>
        <pc:spChg chg="mod">
          <ac:chgData name="Matthieu De Mari" userId="dfb708c9-d8dc-439f-9a3b-c772bf4a311c" providerId="ADAL" clId="{1FE71F4D-2AFD-4838-AD3C-62D890D2AB41}" dt="2023-01-28T10:08:17.541" v="22747" actId="20577"/>
          <ac:spMkLst>
            <pc:docMk/>
            <pc:sldMk cId="2506327505" sldId="712"/>
            <ac:spMk id="2" creationId="{2DB953A8-46C5-4F63-DA6B-594F80C97485}"/>
          </ac:spMkLst>
        </pc:sp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6545BB5F-BB69-45FB-8811-4B221CACAD67}">
      <dgm:prSet phldrT="[Text]"/>
      <dgm:spPr/>
      <dgm:t>
        <a:bodyPr/>
        <a:lstStyle/>
        <a:p>
          <a:r>
            <a:rPr lang="en-GB" dirty="0"/>
            <a:t>Compute errors and loss function</a:t>
          </a:r>
          <a:endParaRPr lang="en-SG" dirty="0"/>
        </a:p>
      </dgm:t>
    </dgm:pt>
    <dgm:pt modelId="{6A5A4F9E-BE99-42D7-A35F-0BCA3AC90027}" type="parTrans" cxnId="{4072BBAE-EB0F-4858-9AA8-34BDE2321EE3}">
      <dgm:prSet/>
      <dgm:spPr/>
      <dgm:t>
        <a:bodyPr/>
        <a:lstStyle/>
        <a:p>
          <a:endParaRPr lang="en-SG"/>
        </a:p>
      </dgm:t>
    </dgm:pt>
    <dgm:pt modelId="{7FA04941-7D82-48FE-A18B-C5F96CD43522}" type="sibTrans" cxnId="{4072BBAE-EB0F-4858-9AA8-34BDE2321EE3}">
      <dgm:prSet/>
      <dgm:spPr/>
      <dgm:t>
        <a:bodyPr/>
        <a:lstStyle/>
        <a:p>
          <a:endParaRPr lang="en-SG"/>
        </a:p>
      </dgm:t>
    </dgm:pt>
    <dgm:pt modelId="{B214E32C-B9C1-412B-92AE-F7AF02D76F06}">
      <dgm:prSet phldrT="[Text]"/>
      <dgm:spPr/>
      <dgm:t>
        <a:bodyPr/>
        <a:lstStyle/>
        <a:p>
          <a:r>
            <a:rPr lang="en-GB" dirty="0"/>
            <a:t>Use new loss value to compute gradients</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120BB4AA-17A5-406A-8B51-07AF07AB61C6}">
      <dgm:prSet phldrT="[Text]"/>
      <dgm:spPr/>
      <dgm:t>
        <a:bodyPr/>
        <a:lstStyle/>
        <a:p>
          <a:r>
            <a:rPr lang="en-GB" dirty="0"/>
            <a:t>Adjust parameters with backprop</a:t>
          </a:r>
          <a:endParaRPr lang="en-SG" dirty="0"/>
        </a:p>
      </dgm:t>
    </dgm:pt>
    <dgm:pt modelId="{16603F4F-52DF-4D0B-AF91-D2FE7152A818}" type="parTrans" cxnId="{AAA27A83-EB4E-4F3E-9FB7-89F8D9EA21F7}">
      <dgm:prSet/>
      <dgm:spPr/>
      <dgm:t>
        <a:bodyPr/>
        <a:lstStyle/>
        <a:p>
          <a:endParaRPr lang="en-SG"/>
        </a:p>
      </dgm:t>
    </dgm:pt>
    <dgm:pt modelId="{592C4D06-EFC7-4614-B593-DC524C227D28}" type="sibTrans" cxnId="{AAA27A83-EB4E-4F3E-9FB7-89F8D9EA21F7}">
      <dgm:prSet/>
      <dgm:spPr/>
      <dgm:t>
        <a:bodyPr/>
        <a:lstStyle/>
        <a:p>
          <a:endParaRPr lang="en-SG"/>
        </a:p>
      </dgm:t>
    </dgm:pt>
    <dgm:pt modelId="{98E926EB-135D-48DD-863B-667F3679062A}">
      <dgm:prSet phldrT="[Text]"/>
      <dgm:spPr/>
      <dgm:t>
        <a:bodyPr/>
        <a:lstStyle/>
        <a:p>
          <a:r>
            <a:rPr lang="en-GB" dirty="0"/>
            <a:t>Repeat until convergence or max number of iterations</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5">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5"/>
      <dgm:spPr/>
    </dgm:pt>
    <dgm:pt modelId="{A2B26C80-8B96-4323-8DD4-30823C8F3E5F}" type="pres">
      <dgm:prSet presAssocID="{6545BB5F-BB69-45FB-8811-4B221CACAD67}" presName="node" presStyleLbl="node1" presStyleIdx="1" presStyleCnt="5">
        <dgm:presLayoutVars>
          <dgm:bulletEnabled val="1"/>
        </dgm:presLayoutVars>
      </dgm:prSet>
      <dgm:spPr/>
    </dgm:pt>
    <dgm:pt modelId="{DC07A6E1-4698-4D67-BBCD-57223FF638DC}" type="pres">
      <dgm:prSet presAssocID="{6545BB5F-BB69-45FB-8811-4B221CACAD67}" presName="spNode" presStyleCnt="0"/>
      <dgm:spPr/>
    </dgm:pt>
    <dgm:pt modelId="{A0EC7985-B24D-480A-A50B-D408962B841E}" type="pres">
      <dgm:prSet presAssocID="{7FA04941-7D82-48FE-A18B-C5F96CD43522}" presName="sibTrans" presStyleLbl="sibTrans1D1" presStyleIdx="1" presStyleCnt="5"/>
      <dgm:spPr/>
    </dgm:pt>
    <dgm:pt modelId="{C8629A62-D246-4C9C-A371-EF172DD923CB}" type="pres">
      <dgm:prSet presAssocID="{B214E32C-B9C1-412B-92AE-F7AF02D76F06}" presName="node" presStyleLbl="node1" presStyleIdx="2" presStyleCnt="5">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2" presStyleCnt="5"/>
      <dgm:spPr/>
    </dgm:pt>
    <dgm:pt modelId="{26F845D7-0B32-4806-A7A4-F7842CCAA6AE}" type="pres">
      <dgm:prSet presAssocID="{120BB4AA-17A5-406A-8B51-07AF07AB61C6}" presName="node" presStyleLbl="node1" presStyleIdx="3" presStyleCnt="5">
        <dgm:presLayoutVars>
          <dgm:bulletEnabled val="1"/>
        </dgm:presLayoutVars>
      </dgm:prSet>
      <dgm:spPr/>
    </dgm:pt>
    <dgm:pt modelId="{BE34E1A7-4B43-4229-A12F-14C9D7ED8129}" type="pres">
      <dgm:prSet presAssocID="{120BB4AA-17A5-406A-8B51-07AF07AB61C6}" presName="spNode" presStyleCnt="0"/>
      <dgm:spPr/>
    </dgm:pt>
    <dgm:pt modelId="{0F15C40D-6C55-477D-BCD9-DEE2F7605961}" type="pres">
      <dgm:prSet presAssocID="{592C4D06-EFC7-4614-B593-DC524C227D28}" presName="sibTrans" presStyleLbl="sibTrans1D1" presStyleIdx="3" presStyleCnt="5"/>
      <dgm:spPr/>
    </dgm:pt>
    <dgm:pt modelId="{7B051FAB-4F2C-43A6-A08D-D8A73D6B2C30}" type="pres">
      <dgm:prSet presAssocID="{98E926EB-135D-48DD-863B-667F3679062A}" presName="node" presStyleLbl="node1" presStyleIdx="4" presStyleCnt="5">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4" presStyleCnt="5"/>
      <dgm:spPr/>
    </dgm:pt>
  </dgm:ptLst>
  <dgm:cxnLst>
    <dgm:cxn modelId="{D8820F00-5162-4053-8D1F-AECF67F9F5B7}" srcId="{3A3A6167-6C2C-41A9-928F-00AC906DF1A5}" destId="{98E926EB-135D-48DD-863B-667F3679062A}" srcOrd="4"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77E51012-95B4-4D47-8B78-3EBFD36CF56E}" type="presOf" srcId="{6545BB5F-BB69-45FB-8811-4B221CACAD67}" destId="{A2B26C80-8B96-4323-8DD4-30823C8F3E5F}"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AAA27A83-EB4E-4F3E-9FB7-89F8D9EA21F7}" srcId="{3A3A6167-6C2C-41A9-928F-00AC906DF1A5}" destId="{120BB4AA-17A5-406A-8B51-07AF07AB61C6}" srcOrd="3" destOrd="0" parTransId="{16603F4F-52DF-4D0B-AF91-D2FE7152A818}" sibTransId="{592C4D06-EFC7-4614-B593-DC524C227D28}"/>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2" destOrd="0" parTransId="{B4D93966-2CA3-49B4-8245-3B3CBEC803CF}" sibTransId="{EEAA2037-DE38-4FB4-8D50-20CC3EED9FF8}"/>
    <dgm:cxn modelId="{4072BBAE-EB0F-4858-9AA8-34BDE2321EE3}" srcId="{3A3A6167-6C2C-41A9-928F-00AC906DF1A5}" destId="{6545BB5F-BB69-45FB-8811-4B221CACAD67}" srcOrd="1" destOrd="0" parTransId="{6A5A4F9E-BE99-42D7-A35F-0BCA3AC90027}" sibTransId="{7FA04941-7D82-48FE-A18B-C5F96CD43522}"/>
    <dgm:cxn modelId="{7C6BB8CF-819D-41A3-BCAC-8C81B21A574E}" type="presOf" srcId="{120BB4AA-17A5-406A-8B51-07AF07AB61C6}" destId="{26F845D7-0B32-4806-A7A4-F7842CCAA6AE}" srcOrd="0" destOrd="0" presId="urn:microsoft.com/office/officeart/2005/8/layout/cycle5"/>
    <dgm:cxn modelId="{CAF6AFDC-B7FC-4A12-AD3F-57BF4732225E}" type="presOf" srcId="{98E926EB-135D-48DD-863B-667F3679062A}" destId="{7B051FAB-4F2C-43A6-A08D-D8A73D6B2C30}" srcOrd="0" destOrd="0" presId="urn:microsoft.com/office/officeart/2005/8/layout/cycle5"/>
    <dgm:cxn modelId="{7DA7CAE5-EA06-4833-B334-A9EA0D53E1BF}" type="presOf" srcId="{592C4D06-EFC7-4614-B593-DC524C227D28}" destId="{0F15C40D-6C55-477D-BCD9-DEE2F7605961}" srcOrd="0" destOrd="0" presId="urn:microsoft.com/office/officeart/2005/8/layout/cycle5"/>
    <dgm:cxn modelId="{F67C30EB-AF71-431C-BF16-D1ABBEACD9BF}" type="presOf" srcId="{7FA04941-7D82-48FE-A18B-C5F96CD43522}" destId="{A0EC7985-B24D-480A-A50B-D408962B841E}"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0AF0B23A-1226-4D0B-B01C-F6C70246B2F4}" type="presParOf" srcId="{16A4867E-33FE-4328-95A1-AFFB04A47A61}" destId="{A2B26C80-8B96-4323-8DD4-30823C8F3E5F}" srcOrd="3" destOrd="0" presId="urn:microsoft.com/office/officeart/2005/8/layout/cycle5"/>
    <dgm:cxn modelId="{8275984F-F314-4330-B706-CAEC1AB445D9}" type="presParOf" srcId="{16A4867E-33FE-4328-95A1-AFFB04A47A61}" destId="{DC07A6E1-4698-4D67-BBCD-57223FF638DC}" srcOrd="4" destOrd="0" presId="urn:microsoft.com/office/officeart/2005/8/layout/cycle5"/>
    <dgm:cxn modelId="{5DDFB205-EF30-4604-BCEC-48F7A71F8A1D}" type="presParOf" srcId="{16A4867E-33FE-4328-95A1-AFFB04A47A61}" destId="{A0EC7985-B24D-480A-A50B-D408962B841E}" srcOrd="5" destOrd="0" presId="urn:microsoft.com/office/officeart/2005/8/layout/cycle5"/>
    <dgm:cxn modelId="{457F1090-122D-4D52-9F58-240655C6771B}" type="presParOf" srcId="{16A4867E-33FE-4328-95A1-AFFB04A47A61}" destId="{C8629A62-D246-4C9C-A371-EF172DD923CB}" srcOrd="6" destOrd="0" presId="urn:microsoft.com/office/officeart/2005/8/layout/cycle5"/>
    <dgm:cxn modelId="{D7AD564F-2CC3-4BBF-9176-9CB18F3331F9}" type="presParOf" srcId="{16A4867E-33FE-4328-95A1-AFFB04A47A61}" destId="{BE531EF3-27B2-4E28-88C6-4F4288227334}" srcOrd="7" destOrd="0" presId="urn:microsoft.com/office/officeart/2005/8/layout/cycle5"/>
    <dgm:cxn modelId="{72D97E56-FFC4-4C05-9345-AFDE75DFCD3F}" type="presParOf" srcId="{16A4867E-33FE-4328-95A1-AFFB04A47A61}" destId="{8DFFBC6C-5BF6-494E-BCD9-7424940D0A5A}" srcOrd="8" destOrd="0" presId="urn:microsoft.com/office/officeart/2005/8/layout/cycle5"/>
    <dgm:cxn modelId="{7C64A811-44F4-49FA-83D5-610691331029}" type="presParOf" srcId="{16A4867E-33FE-4328-95A1-AFFB04A47A61}" destId="{26F845D7-0B32-4806-A7A4-F7842CCAA6AE}" srcOrd="9" destOrd="0" presId="urn:microsoft.com/office/officeart/2005/8/layout/cycle5"/>
    <dgm:cxn modelId="{4B7996C3-1B41-4C70-B5C1-5FDB74E2EAF5}" type="presParOf" srcId="{16A4867E-33FE-4328-95A1-AFFB04A47A61}" destId="{BE34E1A7-4B43-4229-A12F-14C9D7ED8129}" srcOrd="10" destOrd="0" presId="urn:microsoft.com/office/officeart/2005/8/layout/cycle5"/>
    <dgm:cxn modelId="{CA0B12C2-9595-418D-9993-5FA4D6386B56}" type="presParOf" srcId="{16A4867E-33FE-4328-95A1-AFFB04A47A61}" destId="{0F15C40D-6C55-477D-BCD9-DEE2F7605961}" srcOrd="11" destOrd="0" presId="urn:microsoft.com/office/officeart/2005/8/layout/cycle5"/>
    <dgm:cxn modelId="{F1B59F06-66F4-4FB8-A9D6-D04D5D705148}" type="presParOf" srcId="{16A4867E-33FE-4328-95A1-AFFB04A47A61}" destId="{7B051FAB-4F2C-43A6-A08D-D8A73D6B2C30}" srcOrd="12" destOrd="0" presId="urn:microsoft.com/office/officeart/2005/8/layout/cycle5"/>
    <dgm:cxn modelId="{735261C5-2794-4806-841B-2B76AC0C0AC7}" type="presParOf" srcId="{16A4867E-33FE-4328-95A1-AFFB04A47A61}" destId="{A8EA45B7-AB43-4CCA-9DAD-DC3B6AC6A264}" srcOrd="13" destOrd="0" presId="urn:microsoft.com/office/officeart/2005/8/layout/cycle5"/>
    <dgm:cxn modelId="{62AF33B9-2B4D-4A2D-9562-8F85C17B0CDD}" type="presParOf" srcId="{16A4867E-33FE-4328-95A1-AFFB04A47A61}" destId="{E3D06BB9-B2E3-4E43-B093-97F8E2A9875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7A71A493-21E0-4B78-8F92-5D6DF2A5B7AB}">
      <dgm:prSet phldrT="[Text]"/>
      <dgm:spPr/>
      <dgm:t>
        <a:bodyPr/>
        <a:lstStyle/>
        <a:p>
          <a:r>
            <a:rPr lang="en-GB" dirty="0"/>
            <a:t>Linear operation output Z</a:t>
          </a:r>
          <a:endParaRPr lang="en-SG" dirty="0"/>
        </a:p>
      </dgm:t>
    </dgm:pt>
    <dgm:pt modelId="{5C9AC8AD-8F8B-4158-B1EB-04DBF58B0C65}" type="parTrans" cxnId="{875192A6-EB12-4059-A3F7-0E14937F05A3}">
      <dgm:prSet/>
      <dgm:spPr/>
      <dgm:t>
        <a:bodyPr/>
        <a:lstStyle/>
        <a:p>
          <a:endParaRPr lang="en-SG"/>
        </a:p>
      </dgm:t>
    </dgm:pt>
    <dgm:pt modelId="{A479FA06-BCB0-4EC7-96BF-AB1CC4FCB59D}" type="sibTrans" cxnId="{875192A6-EB12-4059-A3F7-0E14937F05A3}">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4"/>
      <dgm:spPr/>
    </dgm:pt>
    <dgm:pt modelId="{BFD70363-1046-4CD0-B152-4FEB7C2E6F6C}" type="pres">
      <dgm:prSet presAssocID="{022D3D73-5A6B-475C-A941-56B92707B16E}" presName="ParentText" presStyleLbl="node1" presStyleIdx="0" presStyleCnt="5">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4">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4"/>
      <dgm:spPr/>
    </dgm:pt>
    <dgm:pt modelId="{BB6203E5-1F45-47DB-9128-F473665E31BE}" type="pres">
      <dgm:prSet presAssocID="{3BF3011E-811A-4A9A-885A-AD4F0B8678A7}" presName="ParentText" presStyleLbl="node1" presStyleIdx="1" presStyleCnt="5">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4">
        <dgm:presLayoutVars>
          <dgm:chMax val="0"/>
          <dgm:chPref val="0"/>
          <dgm:bulletEnabled val="1"/>
        </dgm:presLayoutVars>
      </dgm:prSet>
      <dgm:spPr/>
    </dgm:pt>
    <dgm:pt modelId="{1590356C-D1DE-4AE1-800F-FE9EC0D0D25B}" type="pres">
      <dgm:prSet presAssocID="{CAF32011-A208-4D0F-9832-8AE19A8F67C4}" presName="sibTrans" presStyleCnt="0"/>
      <dgm:spPr/>
    </dgm:pt>
    <dgm:pt modelId="{11D3768A-F9AC-4702-84B0-A43F2F08BB37}" type="pres">
      <dgm:prSet presAssocID="{7A71A493-21E0-4B78-8F92-5D6DF2A5B7AB}" presName="composite" presStyleCnt="0"/>
      <dgm:spPr/>
    </dgm:pt>
    <dgm:pt modelId="{BA356CC6-F526-4BBA-B1CB-3BC07C9A715B}" type="pres">
      <dgm:prSet presAssocID="{7A71A493-21E0-4B78-8F92-5D6DF2A5B7AB}" presName="bentUpArrow1" presStyleLbl="alignImgPlace1" presStyleIdx="2" presStyleCnt="4"/>
      <dgm:spPr/>
    </dgm:pt>
    <dgm:pt modelId="{FCCB3589-56F8-4AD5-A237-E7CCF7978EE9}" type="pres">
      <dgm:prSet presAssocID="{7A71A493-21E0-4B78-8F92-5D6DF2A5B7AB}" presName="ParentText" presStyleLbl="node1" presStyleIdx="2" presStyleCnt="5">
        <dgm:presLayoutVars>
          <dgm:chMax val="1"/>
          <dgm:chPref val="1"/>
          <dgm:bulletEnabled val="1"/>
        </dgm:presLayoutVars>
      </dgm:prSet>
      <dgm:spPr/>
    </dgm:pt>
    <dgm:pt modelId="{91818A41-B63D-43FD-AB9D-11428C69C166}" type="pres">
      <dgm:prSet presAssocID="{7A71A493-21E0-4B78-8F92-5D6DF2A5B7AB}" presName="ChildText" presStyleLbl="revTx" presStyleIdx="2" presStyleCnt="4">
        <dgm:presLayoutVars>
          <dgm:chMax val="0"/>
          <dgm:chPref val="0"/>
          <dgm:bulletEnabled val="1"/>
        </dgm:presLayoutVars>
      </dgm:prSet>
      <dgm:spPr/>
    </dgm:pt>
    <dgm:pt modelId="{1383B5BE-A195-4B8A-95DD-311C1DD31A80}" type="pres">
      <dgm:prSet presAssocID="{A479FA06-BCB0-4EC7-96BF-AB1CC4FCB59D}"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3" presStyleCnt="4"/>
      <dgm:spPr/>
    </dgm:pt>
    <dgm:pt modelId="{56090A00-10B8-4CCF-A196-51B278B0E6EB}" type="pres">
      <dgm:prSet presAssocID="{6FDF6DF2-4D8F-4336-93EE-44FED00DC596}" presName="ParentText" presStyleLbl="node1" presStyleIdx="3" presStyleCnt="5">
        <dgm:presLayoutVars>
          <dgm:chMax val="1"/>
          <dgm:chPref val="1"/>
          <dgm:bulletEnabled val="1"/>
        </dgm:presLayoutVars>
      </dgm:prSet>
      <dgm:spPr/>
    </dgm:pt>
    <dgm:pt modelId="{F91AEF1A-A2CE-41F2-A794-C0158AEF08C8}" type="pres">
      <dgm:prSet presAssocID="{6FDF6DF2-4D8F-4336-93EE-44FED00DC596}" presName="ChildText" presStyleLbl="revTx" presStyleIdx="3" presStyleCnt="4">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4" presStyleCnt="5">
        <dgm:presLayoutVars>
          <dgm:chMax val="1"/>
          <dgm:chPref val="1"/>
          <dgm:bulletEnabled val="1"/>
        </dgm:presLayoutVars>
      </dgm:prSet>
      <dgm:spPr/>
    </dgm:pt>
  </dgm:ptLst>
  <dgm:cxnLst>
    <dgm:cxn modelId="{527A9717-61D3-4E47-9BC0-6A9A34EADEAD}" srcId="{8765B8D3-BF28-4A44-9F4F-78FC38DEA463}" destId="{6FDF6DF2-4D8F-4336-93EE-44FED00DC596}" srcOrd="3"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4" destOrd="0" parTransId="{925EDE76-3B96-40D2-BC2F-F5B9E1CAC89A}" sibTransId="{8303FE43-23C8-41AC-AC2D-ADA1580286A7}"/>
    <dgm:cxn modelId="{03AEAC86-06F8-4174-B306-8573C2A8CAEA}" type="presOf" srcId="{7A71A493-21E0-4B78-8F92-5D6DF2A5B7AB}" destId="{FCCB3589-56F8-4AD5-A237-E7CCF7978EE9}" srcOrd="0" destOrd="0" presId="urn:microsoft.com/office/officeart/2005/8/layout/StepDownProcess"/>
    <dgm:cxn modelId="{875192A6-EB12-4059-A3F7-0E14937F05A3}" srcId="{8765B8D3-BF28-4A44-9F4F-78FC38DEA463}" destId="{7A71A493-21E0-4B78-8F92-5D6DF2A5B7AB}" srcOrd="2" destOrd="0" parTransId="{5C9AC8AD-8F8B-4158-B1EB-04DBF58B0C65}" sibTransId="{A479FA06-BCB0-4EC7-96BF-AB1CC4FCB59D}"/>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2F372FC2-25AF-4A63-AE36-C72F370F900B}" type="presParOf" srcId="{06608F24-7B5D-42EB-A0A0-882ADACDABD6}" destId="{11D3768A-F9AC-4702-84B0-A43F2F08BB37}" srcOrd="4" destOrd="0" presId="urn:microsoft.com/office/officeart/2005/8/layout/StepDownProcess"/>
    <dgm:cxn modelId="{F39B89E3-354F-4183-991D-9F6535218472}" type="presParOf" srcId="{11D3768A-F9AC-4702-84B0-A43F2F08BB37}" destId="{BA356CC6-F526-4BBA-B1CB-3BC07C9A715B}" srcOrd="0" destOrd="0" presId="urn:microsoft.com/office/officeart/2005/8/layout/StepDownProcess"/>
    <dgm:cxn modelId="{06B69F8E-EA99-4F0E-BA8A-750063A7753F}" type="presParOf" srcId="{11D3768A-F9AC-4702-84B0-A43F2F08BB37}" destId="{FCCB3589-56F8-4AD5-A237-E7CCF7978EE9}" srcOrd="1" destOrd="0" presId="urn:microsoft.com/office/officeart/2005/8/layout/StepDownProcess"/>
    <dgm:cxn modelId="{17D1BA74-18A9-403B-85EA-CC1E1F45A0F1}" type="presParOf" srcId="{11D3768A-F9AC-4702-84B0-A43F2F08BB37}" destId="{91818A41-B63D-43FD-AB9D-11428C69C166}" srcOrd="2" destOrd="0" presId="urn:microsoft.com/office/officeart/2005/8/layout/StepDownProcess"/>
    <dgm:cxn modelId="{4EF3E928-1057-4619-B244-BF802B5CD0A5}" type="presParOf" srcId="{06608F24-7B5D-42EB-A0A0-882ADACDABD6}" destId="{1383B5BE-A195-4B8A-95DD-311C1DD31A80}" srcOrd="5" destOrd="0" presId="urn:microsoft.com/office/officeart/2005/8/layout/StepDownProcess"/>
    <dgm:cxn modelId="{E6129C8B-1950-46F0-8C91-628EEBBB2B16}" type="presParOf" srcId="{06608F24-7B5D-42EB-A0A0-882ADACDABD6}" destId="{D111DAE8-7ABF-4F2D-8B60-8047DAA707E0}" srcOrd="6"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7" destOrd="0" presId="urn:microsoft.com/office/officeart/2005/8/layout/StepDownProcess"/>
    <dgm:cxn modelId="{86806ADD-8F39-439B-BB1F-7203C80CECB0}" type="presParOf" srcId="{06608F24-7B5D-42EB-A0A0-882ADACDABD6}" destId="{90A4EF19-3604-42A6-967B-85CB9B0BAA18}" srcOrd="8"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4152798" y="926"/>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Forward pass on dataset samples</a:t>
          </a:r>
          <a:endParaRPr lang="en-SG" sz="1500" kern="1200" dirty="0"/>
        </a:p>
      </dsp:txBody>
      <dsp:txXfrm>
        <a:off x="4205630" y="53758"/>
        <a:ext cx="1559349" cy="976595"/>
      </dsp:txXfrm>
    </dsp:sp>
    <dsp:sp modelId="{19CEF774-A24B-43ED-8BE5-AFF3B996D8C8}">
      <dsp:nvSpPr>
        <dsp:cNvPr id="0" name=""/>
        <dsp:cNvSpPr/>
      </dsp:nvSpPr>
      <dsp:spPr>
        <a:xfrm>
          <a:off x="2822122" y="542056"/>
          <a:ext cx="4326365" cy="4326365"/>
        </a:xfrm>
        <a:custGeom>
          <a:avLst/>
          <a:gdLst/>
          <a:ahLst/>
          <a:cxnLst/>
          <a:rect l="0" t="0" r="0" b="0"/>
          <a:pathLst>
            <a:path>
              <a:moveTo>
                <a:pt x="3218976" y="275152"/>
              </a:moveTo>
              <a:arcTo wR="2163182" hR="2163182" stAng="17952845"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B26C80-8B96-4323-8DD4-30823C8F3E5F}">
      <dsp:nvSpPr>
        <dsp:cNvPr id="0" name=""/>
        <dsp:cNvSpPr/>
      </dsp:nvSpPr>
      <dsp:spPr>
        <a:xfrm>
          <a:off x="6210107"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Compute errors and loss function</a:t>
          </a:r>
          <a:endParaRPr lang="en-SG" sz="1500" kern="1200" dirty="0"/>
        </a:p>
      </dsp:txBody>
      <dsp:txXfrm>
        <a:off x="6262939" y="1548481"/>
        <a:ext cx="1559349" cy="976595"/>
      </dsp:txXfrm>
    </dsp:sp>
    <dsp:sp modelId="{A0EC7985-B24D-480A-A50B-D408962B841E}">
      <dsp:nvSpPr>
        <dsp:cNvPr id="0" name=""/>
        <dsp:cNvSpPr/>
      </dsp:nvSpPr>
      <dsp:spPr>
        <a:xfrm>
          <a:off x="2822122" y="542056"/>
          <a:ext cx="4326365" cy="4326365"/>
        </a:xfrm>
        <a:custGeom>
          <a:avLst/>
          <a:gdLst/>
          <a:ahLst/>
          <a:cxnLst/>
          <a:rect l="0" t="0" r="0" b="0"/>
          <a:pathLst>
            <a:path>
              <a:moveTo>
                <a:pt x="4321190" y="2312731"/>
              </a:moveTo>
              <a:arcTo wR="2163182" hR="2163182" stAng="21837854"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424284"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Use new loss value to compute gradients</a:t>
          </a:r>
          <a:endParaRPr lang="en-SG" sz="1500" kern="1200" dirty="0"/>
        </a:p>
      </dsp:txBody>
      <dsp:txXfrm>
        <a:off x="5477116" y="3966993"/>
        <a:ext cx="1559349" cy="976595"/>
      </dsp:txXfrm>
    </dsp:sp>
    <dsp:sp modelId="{8DFFBC6C-5BF6-494E-BCD9-7424940D0A5A}">
      <dsp:nvSpPr>
        <dsp:cNvPr id="0" name=""/>
        <dsp:cNvSpPr/>
      </dsp:nvSpPr>
      <dsp:spPr>
        <a:xfrm>
          <a:off x="2822122" y="542056"/>
          <a:ext cx="4326365" cy="4326365"/>
        </a:xfrm>
        <a:custGeom>
          <a:avLst/>
          <a:gdLst/>
          <a:ahLst/>
          <a:cxnLst/>
          <a:rect l="0" t="0" r="0" b="0"/>
          <a:pathLst>
            <a:path>
              <a:moveTo>
                <a:pt x="2428967" y="4309975"/>
              </a:moveTo>
              <a:arcTo wR="2163182" hR="2163182" stAng="4976543" swAng="84691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6F845D7-0B32-4806-A7A4-F7842CCAA6AE}">
      <dsp:nvSpPr>
        <dsp:cNvPr id="0" name=""/>
        <dsp:cNvSpPr/>
      </dsp:nvSpPr>
      <dsp:spPr>
        <a:xfrm>
          <a:off x="2881311"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Adjust parameters with backprop</a:t>
          </a:r>
          <a:endParaRPr lang="en-SG" sz="1500" kern="1200" dirty="0"/>
        </a:p>
      </dsp:txBody>
      <dsp:txXfrm>
        <a:off x="2934143" y="3966993"/>
        <a:ext cx="1559349" cy="976595"/>
      </dsp:txXfrm>
    </dsp:sp>
    <dsp:sp modelId="{0F15C40D-6C55-477D-BCD9-DEE2F7605961}">
      <dsp:nvSpPr>
        <dsp:cNvPr id="0" name=""/>
        <dsp:cNvSpPr/>
      </dsp:nvSpPr>
      <dsp:spPr>
        <a:xfrm>
          <a:off x="2822122" y="542056"/>
          <a:ext cx="4326365" cy="4326365"/>
        </a:xfrm>
        <a:custGeom>
          <a:avLst/>
          <a:gdLst/>
          <a:ahLst/>
          <a:cxnLst/>
          <a:rect l="0" t="0" r="0" b="0"/>
          <a:pathLst>
            <a:path>
              <a:moveTo>
                <a:pt x="229613" y="3133064"/>
              </a:moveTo>
              <a:arcTo wR="2163182" hR="2163182" stAng="9201695"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95488"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Repeat until convergence or max number of iterations</a:t>
          </a:r>
          <a:endParaRPr lang="en-SG" sz="1500" kern="1200" dirty="0"/>
        </a:p>
      </dsp:txBody>
      <dsp:txXfrm>
        <a:off x="2148320" y="1548481"/>
        <a:ext cx="1559349" cy="976595"/>
      </dsp:txXfrm>
    </dsp:sp>
    <dsp:sp modelId="{E3D06BB9-B2E3-4E43-B093-97F8E2A98751}">
      <dsp:nvSpPr>
        <dsp:cNvPr id="0" name=""/>
        <dsp:cNvSpPr/>
      </dsp:nvSpPr>
      <dsp:spPr>
        <a:xfrm>
          <a:off x="2822122" y="542056"/>
          <a:ext cx="4326365" cy="4326365"/>
        </a:xfrm>
        <a:custGeom>
          <a:avLst/>
          <a:gdLst/>
          <a:ahLst/>
          <a:cxnLst/>
          <a:rect l="0" t="0" r="0" b="0"/>
          <a:pathLst>
            <a:path>
              <a:moveTo>
                <a:pt x="520199" y="756070"/>
              </a:moveTo>
              <a:arcTo wR="2163182" hR="2163182" stAng="13234679"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0" y="328637"/>
          <a:ext cx="5957278" cy="238291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714873" y="745646"/>
          <a:ext cx="1965901"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High Learning rate value:</a:t>
          </a:r>
        </a:p>
        <a:p>
          <a:pPr marL="0" lvl="0" indent="0" algn="ctr" defTabSz="622300">
            <a:lnSpc>
              <a:spcPct val="90000"/>
            </a:lnSpc>
            <a:spcBef>
              <a:spcPct val="0"/>
            </a:spcBef>
            <a:spcAft>
              <a:spcPct val="35000"/>
            </a:spcAft>
            <a:buNone/>
          </a:pPr>
          <a:r>
            <a:rPr lang="en-GB" sz="1400" kern="1200" dirty="0"/>
            <a:t>Trains faster</a:t>
          </a:r>
        </a:p>
        <a:p>
          <a:pPr marL="0" lvl="0" indent="0" algn="ctr" defTabSz="622300">
            <a:lnSpc>
              <a:spcPct val="90000"/>
            </a:lnSpc>
            <a:spcBef>
              <a:spcPct val="0"/>
            </a:spcBef>
            <a:spcAft>
              <a:spcPct val="35000"/>
            </a:spcAft>
            <a:buNone/>
          </a:pPr>
          <a:r>
            <a:rPr lang="en-GB" sz="1400" kern="1200" dirty="0"/>
            <a:t>Risk of overshooting min</a:t>
          </a:r>
        </a:p>
        <a:p>
          <a:pPr marL="0" lvl="0" indent="0" algn="ctr" defTabSz="622300">
            <a:lnSpc>
              <a:spcPct val="90000"/>
            </a:lnSpc>
            <a:spcBef>
              <a:spcPct val="0"/>
            </a:spcBef>
            <a:spcAft>
              <a:spcPct val="35000"/>
            </a:spcAft>
            <a:buNone/>
          </a:pPr>
          <a:r>
            <a:rPr lang="en-GB" sz="1400" kern="1200" dirty="0"/>
            <a:t>Risk of exploding gradient</a:t>
          </a:r>
          <a:endParaRPr lang="en-SG" sz="1400" kern="1200" dirty="0"/>
        </a:p>
      </dsp:txBody>
      <dsp:txXfrm>
        <a:off x="714873" y="745646"/>
        <a:ext cx="1965901" cy="1167626"/>
      </dsp:txXfrm>
    </dsp:sp>
    <dsp:sp modelId="{DA61FCB3-52EE-4D6D-9F57-8CF35269BD3E}">
      <dsp:nvSpPr>
        <dsp:cNvPr id="0" name=""/>
        <dsp:cNvSpPr/>
      </dsp:nvSpPr>
      <dsp:spPr>
        <a:xfrm>
          <a:off x="2978639" y="1126912"/>
          <a:ext cx="2323338"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Low learning value:</a:t>
          </a:r>
        </a:p>
        <a:p>
          <a:pPr marL="0" lvl="0" indent="0" algn="ctr" defTabSz="622300">
            <a:lnSpc>
              <a:spcPct val="90000"/>
            </a:lnSpc>
            <a:spcBef>
              <a:spcPct val="0"/>
            </a:spcBef>
            <a:spcAft>
              <a:spcPct val="35000"/>
            </a:spcAft>
            <a:buNone/>
          </a:pPr>
          <a:r>
            <a:rPr lang="en-GB" sz="1400" kern="1200" dirty="0"/>
            <a:t>Trains slow, but safe</a:t>
          </a:r>
        </a:p>
        <a:p>
          <a:pPr marL="0" lvl="0" indent="0" algn="ctr" defTabSz="622300">
            <a:lnSpc>
              <a:spcPct val="90000"/>
            </a:lnSpc>
            <a:spcBef>
              <a:spcPct val="0"/>
            </a:spcBef>
            <a:spcAft>
              <a:spcPct val="35000"/>
            </a:spcAft>
            <a:buNone/>
          </a:pPr>
          <a:r>
            <a:rPr lang="en-GB" sz="1400" kern="1200" dirty="0"/>
            <a:t>Risk of training so slow we barely make any changes</a:t>
          </a:r>
          <a:endParaRPr lang="en-SG" sz="1400" kern="1200" dirty="0"/>
        </a:p>
      </dsp:txBody>
      <dsp:txXfrm>
        <a:off x="2978639" y="1126912"/>
        <a:ext cx="2323338" cy="1167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296366" y="752880"/>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108512" y="-33109"/>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input X</a:t>
          </a:r>
          <a:endParaRPr lang="en-SG" sz="1500" kern="1200" dirty="0"/>
        </a:p>
      </dsp:txBody>
      <dsp:txXfrm>
        <a:off x="149305" y="7684"/>
        <a:ext cx="1112027" cy="753904"/>
      </dsp:txXfrm>
    </dsp:sp>
    <dsp:sp modelId="{BF768225-40E2-487A-91C0-C55D937CF320}">
      <dsp:nvSpPr>
        <dsp:cNvPr id="0" name=""/>
        <dsp:cNvSpPr/>
      </dsp:nvSpPr>
      <dsp:spPr>
        <a:xfrm>
          <a:off x="1302126" y="46573"/>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285999" y="1691411"/>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098145" y="905421"/>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a:t>
          </a:r>
          <a:br>
            <a:rPr lang="en-GB" sz="1500" kern="1200" dirty="0"/>
          </a:br>
          <a:r>
            <a:rPr lang="en-GB" sz="1500" kern="1200" dirty="0"/>
            <a:t>Z = WX+B</a:t>
          </a:r>
          <a:endParaRPr lang="en-SG" sz="1500" kern="1200" dirty="0"/>
        </a:p>
      </dsp:txBody>
      <dsp:txXfrm>
        <a:off x="1138938" y="946214"/>
        <a:ext cx="1112027" cy="753904"/>
      </dsp:txXfrm>
    </dsp:sp>
    <dsp:sp modelId="{BFBEC9EF-1FE7-4661-A49C-1CFC175DDB19}">
      <dsp:nvSpPr>
        <dsp:cNvPr id="0" name=""/>
        <dsp:cNvSpPr/>
      </dsp:nvSpPr>
      <dsp:spPr>
        <a:xfrm>
          <a:off x="2291758" y="985104"/>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A356CC6-F526-4BBA-B1CB-3BC07C9A715B}">
      <dsp:nvSpPr>
        <dsp:cNvPr id="0" name=""/>
        <dsp:cNvSpPr/>
      </dsp:nvSpPr>
      <dsp:spPr>
        <a:xfrm rot="5400000">
          <a:off x="2275631" y="2629943"/>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CB3589-56F8-4AD5-A237-E7CCF7978EE9}">
      <dsp:nvSpPr>
        <dsp:cNvPr id="0" name=""/>
        <dsp:cNvSpPr/>
      </dsp:nvSpPr>
      <dsp:spPr>
        <a:xfrm>
          <a:off x="2087777" y="1843953"/>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 output Z</a:t>
          </a:r>
          <a:endParaRPr lang="en-SG" sz="1500" kern="1200" dirty="0"/>
        </a:p>
      </dsp:txBody>
      <dsp:txXfrm>
        <a:off x="2128570" y="1884746"/>
        <a:ext cx="1112027" cy="753904"/>
      </dsp:txXfrm>
    </dsp:sp>
    <dsp:sp modelId="{91818A41-B63D-43FD-AB9D-11428C69C166}">
      <dsp:nvSpPr>
        <dsp:cNvPr id="0" name=""/>
        <dsp:cNvSpPr/>
      </dsp:nvSpPr>
      <dsp:spPr>
        <a:xfrm>
          <a:off x="3281391" y="1923636"/>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3265263" y="3568475"/>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3077410" y="2782485"/>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Activation function</a:t>
          </a:r>
          <a:br>
            <a:rPr lang="en-GB" sz="1500" kern="1200" dirty="0"/>
          </a:br>
          <a:r>
            <a:rPr lang="en-GB" sz="1500" kern="1200" dirty="0"/>
            <a:t>A = s(Z)</a:t>
          </a:r>
          <a:endParaRPr lang="en-SG" sz="1500" kern="1200" dirty="0"/>
        </a:p>
      </dsp:txBody>
      <dsp:txXfrm>
        <a:off x="3118203" y="2823278"/>
        <a:ext cx="1112027" cy="753904"/>
      </dsp:txXfrm>
    </dsp:sp>
    <dsp:sp modelId="{F91AEF1A-A2CE-41F2-A794-C0158AEF08C8}">
      <dsp:nvSpPr>
        <dsp:cNvPr id="0" name=""/>
        <dsp:cNvSpPr/>
      </dsp:nvSpPr>
      <dsp:spPr>
        <a:xfrm>
          <a:off x="4271023" y="2862168"/>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4067042" y="3721017"/>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output A</a:t>
          </a:r>
          <a:endParaRPr lang="en-SG" sz="1500" kern="1200" dirty="0"/>
        </a:p>
      </dsp:txBody>
      <dsp:txXfrm>
        <a:off x="4107835" y="3761810"/>
        <a:ext cx="1112027" cy="75390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28/01/2023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Wck7gd0AAAAJ&amp;hl=en"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dirty="0"/>
              <a:t>If the gradients are large,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if the gradients are small, it may indicate that we are close to converging and are making only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can therefore dynamically adjust the learning rate based on the current learning progress. This, in turn, helps to continue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risky strategy, and it is often preferable for learning rate decay schemes to do the opposite, that is making the learning rate inversely proportional to the mean gradient value (or its mean squared value).</a:t>
            </a:r>
          </a:p>
          <a:p>
            <a:pPr marL="0" indent="0">
              <a:buNone/>
            </a:pPr>
            <a:r>
              <a:rPr lang="en-GB" dirty="0"/>
              <a:t>By doing so, if the gradients are small (i.e. the model is making small updates to its weights), the learning rate will be high, and if the gradients are large (i.e. the model is making large updates to its weights), the learning rate will be low</a:t>
            </a:r>
          </a:p>
          <a:p>
            <a:pPr marL="0" indent="0">
              <a:buNone/>
            </a:pPr>
            <a:r>
              <a:rPr lang="en-GB" dirty="0"/>
              <a:t>This typically helps in preventing exploding and vanishing gradients.</a:t>
            </a:r>
          </a:p>
        </p:txBody>
      </p:sp>
    </p:spTree>
    <p:extLst>
      <p:ext uri="{BB962C8B-B14F-4D97-AF65-F5344CB8AC3E}">
        <p14:creationId xmlns:p14="http://schemas.microsoft.com/office/powerpoint/2010/main" val="2900435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scales down the learning rate for parameters that have received a large number of updates, which can help prevent overfitting and improve generalization.</a:t>
                </a:r>
              </a:p>
              <a:p>
                <a:pPr marL="0" indent="0">
                  <a:buNone/>
                </a:pPr>
                <a:r>
                  <a:rPr lang="en-GB" sz="2200" dirty="0"/>
                  <a:t>The gradient descent rule relies on parameters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129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we have: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300" r="-2235"/>
                </a:stretch>
              </a:blipFill>
            </p:spPr>
            <p:txBody>
              <a:bodyPr/>
              <a:lstStyle/>
              <a:p>
                <a:r>
                  <a:rPr lang="en-SG">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923330"/>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backward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scales down the learning rate for parameters that have received a large number of updates, which can help prevent overfitting and improve generalization.</a:t>
                </a:r>
              </a:p>
              <a:p>
                <a:pPr marL="0" indent="0">
                  <a:buNone/>
                </a:pPr>
                <a:r>
                  <a:rPr lang="en-GB" sz="2200" dirty="0"/>
                  <a:t>The gradient descent rule relies on parameters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129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we have: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300" r="-2235"/>
                </a:stretch>
              </a:blipFill>
            </p:spPr>
            <p:txBody>
              <a:bodyPr/>
              <a:lstStyle/>
              <a:p>
                <a:r>
                  <a:rPr lang="en-SG">
                    <a:noFill/>
                  </a:rPr>
                  <a:t> </a:t>
                </a:r>
              </a:p>
            </p:txBody>
          </p:sp>
        </mc:Fallback>
      </mc:AlternateContent>
    </p:spTree>
    <p:extLst>
      <p:ext uri="{BB962C8B-B14F-4D97-AF65-F5344CB8AC3E}">
        <p14:creationId xmlns:p14="http://schemas.microsoft.com/office/powerpoint/2010/main" val="8863003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923330"/>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backward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scales down the learning rate for parameters that have received a large number of updates, which can help prevent overfitting and improve generalization.</a:t>
                </a:r>
              </a:p>
              <a:p>
                <a:pPr marL="0" indent="0">
                  <a:buNone/>
                </a:pPr>
                <a:r>
                  <a:rPr lang="en-GB" sz="2200" dirty="0"/>
                  <a:t>The gradient descent rule relies on parameters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129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we have: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300" r="-2235"/>
                </a:stretch>
              </a:blipFill>
            </p:spPr>
            <p:txBody>
              <a:bodyPr/>
              <a:lstStyle/>
              <a:p>
                <a:r>
                  <a:rPr lang="en-SG">
                    <a:noFill/>
                  </a:rPr>
                  <a:t> </a:t>
                </a:r>
              </a:p>
            </p:txBody>
          </p:sp>
        </mc:Fallback>
      </mc:AlternateContent>
    </p:spTree>
    <p:extLst>
      <p:ext uri="{BB962C8B-B14F-4D97-AF65-F5344CB8AC3E}">
        <p14:creationId xmlns:p14="http://schemas.microsoft.com/office/powerpoint/2010/main" val="217401093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923330"/>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backward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Training curves for all four optimizers</a:t>
            </a:r>
            <a:endParaRPr lang="en-SG" dirty="0"/>
          </a:p>
        </p:txBody>
      </p:sp>
    </p:spTree>
    <p:extLst>
      <p:ext uri="{BB962C8B-B14F-4D97-AF65-F5344CB8AC3E}">
        <p14:creationId xmlns:p14="http://schemas.microsoft.com/office/powerpoint/2010/main" val="3311162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 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p:txBody>
          <a:bodyPr/>
          <a:lstStyle/>
          <a:p>
            <a:r>
              <a:rPr lang="en-GB" dirty="0" err="1"/>
              <a:t>lsdjghldfg</a:t>
            </a:r>
            <a:endParaRPr lang="en-SG" dirty="0"/>
          </a:p>
        </p:txBody>
      </p:sp>
    </p:spTree>
    <p:extLst>
      <p:ext uri="{BB962C8B-B14F-4D97-AF65-F5344CB8AC3E}">
        <p14:creationId xmlns:p14="http://schemas.microsoft.com/office/powerpoint/2010/main" val="2839706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41469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34479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B831-7B70-43E3-C609-A5E2D3B01DC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3BF035C-7BD5-128A-6A12-E958C879CA89}"/>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8670229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On mini-batch size values</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5063275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99EF-5436-EF3F-B4CC-8F9A1F61D0BC}"/>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AFB4820-F152-FB21-A57A-A3EC15DE65A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4022009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33E8-2C3B-E5C7-E73C-86BCBC9D481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F53CA20-FD68-BCFD-A748-1DE206D1241E}"/>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033762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67D-D416-D590-758C-3F6147CCC03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CE1F6F-8727-DA25-8D38-14ED9685F40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02861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42B4-E207-C9EA-4CC3-5FE526AF059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E89A62E-0A02-E5E6-C125-17199041EEA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318358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8DB6-D354-E336-2986-E32EFFEBB60E}"/>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3A6D8B5-001B-FE1E-61F3-468A2097ADC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29713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FC1-277E-5F5A-5392-46CE22850D9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idx="1"/>
          </p:nvPr>
        </p:nvSpPr>
        <p:spPr/>
        <p:txBody>
          <a:bodyPr/>
          <a:lstStyle/>
          <a:p>
            <a:r>
              <a:rPr lang="en-GB" dirty="0" err="1"/>
              <a:t>dgdfh</a:t>
            </a:r>
            <a:endParaRPr lang="en-SG" dirty="0"/>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183" y="2239346"/>
            <a:ext cx="6703093" cy="3825551"/>
          </a:xfrm>
          <a:prstGeom prst="rect">
            <a:avLst/>
          </a:prstGeom>
        </p:spPr>
      </p:pic>
    </p:spTree>
    <p:extLst>
      <p:ext uri="{BB962C8B-B14F-4D97-AF65-F5344CB8AC3E}">
        <p14:creationId xmlns:p14="http://schemas.microsoft.com/office/powerpoint/2010/main" val="15679541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DF48-98C3-28E3-8708-A75C13D1856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07E3EA7-02BB-AE6C-FEFD-04829088172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178752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Symmetries in Neural Networks and why it is essential to break them</a:t>
            </a:r>
          </a:p>
          <a:p>
            <a:r>
              <a:rPr lang="en-US" dirty="0"/>
              <a:t>Implementing some common initializers and their uses</a:t>
            </a:r>
          </a:p>
          <a:p>
            <a:r>
              <a:rPr lang="en-US" dirty="0"/>
              <a:t>Exploding gradient problem, spotting it and fixing it</a:t>
            </a:r>
          </a:p>
          <a:p>
            <a:r>
              <a:rPr lang="en-US" dirty="0"/>
              <a:t>Vanishing gradient problem, spotting it and fixing it</a:t>
            </a:r>
          </a:p>
          <a:p>
            <a:r>
              <a:rPr lang="en-US" dirty="0"/>
              <a:t>Activations functions for introducing non-linearity</a:t>
            </a:r>
          </a:p>
          <a:p>
            <a:endParaRPr lang="en-US" dirty="0"/>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GB" dirty="0"/>
              <a:t>Typical examples of activations functions and their uses</a:t>
            </a:r>
          </a:p>
          <a:p>
            <a:r>
              <a:rPr lang="en-GB" dirty="0"/>
              <a:t>The universal approximation theorem</a:t>
            </a:r>
          </a:p>
          <a:p>
            <a:r>
              <a:rPr lang="en-GB" dirty="0"/>
              <a:t>Some advanced optimizers</a:t>
            </a:r>
          </a:p>
          <a:p>
            <a:pPr lvl="1"/>
            <a:r>
              <a:rPr lang="en-GB" dirty="0" err="1"/>
              <a:t>Adagrad</a:t>
            </a:r>
            <a:endParaRPr lang="en-GB" dirty="0"/>
          </a:p>
          <a:p>
            <a:pPr lvl="1"/>
            <a:r>
              <a:rPr lang="en-GB" dirty="0" err="1"/>
              <a:t>RMSProp</a:t>
            </a:r>
            <a:endParaRPr lang="en-GB" dirty="0"/>
          </a:p>
          <a:p>
            <a:pPr lvl="1"/>
            <a:r>
              <a:rPr lang="en-GB" dirty="0"/>
              <a:t>Adam</a:t>
            </a:r>
          </a:p>
          <a:p>
            <a:r>
              <a:rPr lang="en-GB" dirty="0"/>
              <a:t>Stochastic gradient descent</a:t>
            </a:r>
          </a:p>
          <a:p>
            <a:r>
              <a:rPr lang="en-GB" dirty="0"/>
              <a:t>Mini-batch gradient descent</a:t>
            </a:r>
          </a:p>
          <a:p>
            <a:r>
              <a:rPr lang="en-GB" dirty="0"/>
              <a:t>Combining into a great optimizer</a:t>
            </a:r>
          </a:p>
          <a:p>
            <a:endParaRPr lang="en-GB" dirty="0"/>
          </a:p>
        </p:txBody>
      </p:sp>
    </p:spTree>
    <p:extLst>
      <p:ext uri="{BB962C8B-B14F-4D97-AF65-F5344CB8AC3E}">
        <p14:creationId xmlns:p14="http://schemas.microsoft.com/office/powerpoint/2010/main" val="423474527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The no free lunch theorem</a:t>
            </a:r>
          </a:p>
          <a:p>
            <a:r>
              <a:rPr lang="en-GB" dirty="0"/>
              <a:t>Train-test-validation split</a:t>
            </a:r>
          </a:p>
          <a:p>
            <a:r>
              <a:rPr lang="en-GB" dirty="0"/>
              <a:t>Early stopping</a:t>
            </a:r>
          </a:p>
          <a:p>
            <a:r>
              <a:rPr lang="en-GB" dirty="0"/>
              <a:t>Saver and loader functions</a:t>
            </a:r>
          </a:p>
          <a:p>
            <a:r>
              <a:rPr lang="en-GB" dirty="0"/>
              <a:t>A few more commonly accepted good practices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Introduction to </a:t>
            </a:r>
            <a:r>
              <a:rPr lang="en-GB" dirty="0" err="1"/>
              <a:t>PyTorch</a:t>
            </a:r>
            <a:r>
              <a:rPr lang="en-GB" dirty="0"/>
              <a:t> framework and tensors</a:t>
            </a:r>
          </a:p>
          <a:p>
            <a:r>
              <a:rPr lang="en-GB" dirty="0"/>
              <a:t>Implementing shallow Neural Networks in </a:t>
            </a:r>
            <a:r>
              <a:rPr lang="en-GB" dirty="0" err="1"/>
              <a:t>PyTorch</a:t>
            </a:r>
            <a:endParaRPr lang="en-GB" dirty="0"/>
          </a:p>
          <a:p>
            <a:r>
              <a:rPr lang="en-GB" dirty="0"/>
              <a:t>The power of </a:t>
            </a:r>
            <a:r>
              <a:rPr lang="en-GB" dirty="0" err="1"/>
              <a:t>AutoGrad</a:t>
            </a:r>
            <a:r>
              <a:rPr lang="en-GB" dirty="0"/>
              <a:t> and CUDA processing</a:t>
            </a:r>
          </a:p>
          <a:p>
            <a:r>
              <a:rPr lang="en-GB" dirty="0"/>
              <a:t>Optimizers, initializers in </a:t>
            </a:r>
            <a:r>
              <a:rPr lang="en-GB" dirty="0" err="1"/>
              <a:t>PyTorch</a:t>
            </a:r>
            <a:endParaRPr lang="en-GB" dirty="0"/>
          </a:p>
          <a:p>
            <a:r>
              <a:rPr lang="en-GB" dirty="0"/>
              <a:t>Datasets and </a:t>
            </a:r>
            <a:r>
              <a:rPr lang="en-GB" dirty="0" err="1"/>
              <a:t>dataloaders</a:t>
            </a:r>
            <a:endParaRPr lang="en-GB" dirty="0"/>
          </a:p>
          <a:p>
            <a:r>
              <a:rPr lang="en-GB" dirty="0"/>
              <a:t>From shallow to deep NNs</a:t>
            </a:r>
          </a:p>
        </p:txBody>
      </p:sp>
    </p:spTree>
    <p:extLst>
      <p:ext uri="{BB962C8B-B14F-4D97-AF65-F5344CB8AC3E}">
        <p14:creationId xmlns:p14="http://schemas.microsoft.com/office/powerpoint/2010/main" val="103608141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p:txBody>
      </p:sp>
    </p:spTree>
    <p:extLst>
      <p:ext uri="{BB962C8B-B14F-4D97-AF65-F5344CB8AC3E}">
        <p14:creationId xmlns:p14="http://schemas.microsoft.com/office/powerpoint/2010/main" val="38809490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br>
              <a:rPr lang="en-GB" b="1" dirty="0"/>
            </a:br>
            <a:r>
              <a:rPr lang="en-GB" dirty="0">
                <a:hlinkClick r:id="rId3"/>
              </a:rPr>
              <a:t>https://scholar.google.com/citations?user=DhtAFkwAAAAJ&amp;hl=en</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t>Patrick </a:t>
            </a:r>
            <a:r>
              <a:rPr lang="en-GB" b="1" dirty="0">
                <a:solidFill>
                  <a:schemeClr val="accent2">
                    <a:lumMod val="50000"/>
                  </a:schemeClr>
                </a:solidFill>
              </a:rPr>
              <a:t>Haffner</a:t>
            </a:r>
            <a:r>
              <a:rPr lang="en-GB" b="1" dirty="0"/>
              <a:t>: </a:t>
            </a:r>
            <a:r>
              <a:rPr lang="en-GB" dirty="0"/>
              <a:t>Works at </a:t>
            </a:r>
            <a:r>
              <a:rPr lang="en-GB" b="1" dirty="0"/>
              <a:t>Amazon Web Services (AWS).</a:t>
            </a:r>
            <a:br>
              <a:rPr lang="en-GB" b="1" dirty="0"/>
            </a:br>
            <a:r>
              <a:rPr lang="en-GB" dirty="0">
                <a:hlinkClick r:id="rId4"/>
              </a:rPr>
              <a:t>https://scholar.google.com/citations?user=Wck7gd0AAAAJ&amp;hl=en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[XXXX] </a:t>
            </a:r>
            <a:r>
              <a:rPr lang="en-GB" dirty="0"/>
              <a:t>XXXX</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adding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p:txBody>
          <a:bodyPr/>
          <a:lstStyle/>
          <a:p>
            <a:r>
              <a:rPr lang="en-GB" dirty="0"/>
              <a:t>In our previous version of the model, we initialized our parameters randomly.</a:t>
            </a:r>
          </a:p>
          <a:p>
            <a:r>
              <a:rPr lang="en-GB" dirty="0"/>
              <a:t>While it seemed unimportant, this is actually essential.</a:t>
            </a:r>
          </a:p>
          <a:p>
            <a:r>
              <a:rPr lang="en-GB" b="1" dirty="0"/>
              <a:t>Initializing parameters as constants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DD69-816D-2383-A093-F27935F6BFD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DE0C801-7CAF-7C68-481E-978FCD70C92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765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endParaRPr lang="en-GB" dirty="0">
              <a:solidFill>
                <a:srgbClr val="00B050"/>
              </a:solidFill>
            </a:endParaRPr>
          </a:p>
          <a:p>
            <a:r>
              <a:rPr lang="en-GB" dirty="0">
                <a:solidFill>
                  <a:srgbClr val="00B050"/>
                </a:solidFill>
              </a:rPr>
              <a:t>This means all neurons are doing the same thing!</a:t>
            </a:r>
          </a:p>
          <a:p>
            <a:r>
              <a:rPr lang="en-GB" dirty="0">
                <a:solidFill>
                  <a:srgbClr val="00B050"/>
                </a:solidFill>
              </a:rPr>
              <a:t>(a.k.a.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Tree>
    <p:extLst>
      <p:ext uri="{BB962C8B-B14F-4D97-AF65-F5344CB8AC3E}">
        <p14:creationId xmlns:p14="http://schemas.microsoft.com/office/powerpoint/2010/main" val="321314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200" y="1825624"/>
            <a:ext cx="5181600" cy="5032375"/>
          </a:xfrm>
        </p:spPr>
        <p:txBody>
          <a:bodyPr>
            <a:normAutofit lnSpcReduction="10000"/>
          </a:bodyPr>
          <a:lstStyle/>
          <a:p>
            <a:r>
              <a:rPr lang="en-GB" dirty="0"/>
              <a:t>Essentially, this happened because all weights and biases had the same starting point (due to the constant initialization).</a:t>
            </a:r>
          </a:p>
          <a:p>
            <a:r>
              <a:rPr lang="en-GB" dirty="0"/>
              <a:t>The backward process then updates the parameters identically, which is why they will end up keeping the same values over the course of training.</a:t>
            </a:r>
          </a:p>
          <a:p>
            <a:r>
              <a:rPr lang="en-GB" b="1" dirty="0"/>
              <a:t>Need to enforce diversity on these parameters from the start! Hence, random initialization.</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straightforward and simple</a:t>
            </a:r>
            <a:r>
              <a:rPr lang="en-GB" dirty="0"/>
              <a:t>, 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the </a:t>
                </a:r>
                <a:r>
                  <a:rPr lang="en-GB" b="1" dirty="0"/>
                  <a:t>most popular initializer </a:t>
                </a:r>
                <a:r>
                  <a:rPr lang="en-GB" dirty="0"/>
                  <a:t>in deep learning and is </a:t>
                </a:r>
                <a:r>
                  <a:rPr lang="en-GB" b="1" dirty="0"/>
                  <a:t>a good starting point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96"/>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of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individually initialized.</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1699"/>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946452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405878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 (e.g. the </a:t>
            </a:r>
            <a:r>
              <a:rPr lang="en-GB" dirty="0" err="1"/>
              <a:t>Glorot</a:t>
            </a:r>
            <a:r>
              <a:rPr lang="en-GB" dirty="0"/>
              <a:t> uniform initialization),</a:t>
            </a:r>
          </a:p>
          <a:p>
            <a:r>
              <a:rPr lang="en-GB" dirty="0"/>
              <a:t>Orthogonal initializations are sometimes useful also but rare,</a:t>
            </a:r>
          </a:p>
          <a:p>
            <a:r>
              <a:rPr lang="en-GB" dirty="0"/>
              <a:t>Variance scaling initialization also exists but rarely used, 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4754929"/>
          </a:xfrm>
        </p:spPr>
        <p:txBody>
          <a:bodyPr>
            <a:normAutofit lnSpcReduction="10000"/>
          </a:bodyPr>
          <a:lstStyle/>
          <a:p>
            <a:pPr marL="0" indent="0">
              <a:buNone/>
            </a:pPr>
            <a:r>
              <a:rPr lang="en-GB" b="1" dirty="0"/>
              <a:t>What I listed earlier are empirical observations only, not absolute rules.</a:t>
            </a:r>
          </a:p>
          <a:p>
            <a:r>
              <a:rPr lang="en-GB" dirty="0"/>
              <a:t>For this reason, it is a good idea to try a few different initialization techniques and see which one works best for your particular network architecture and dataset.</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“one initializer that works for all models and problems”.</a:t>
            </a:r>
          </a:p>
          <a:p>
            <a:pPr marL="0" indent="0">
              <a:buNone/>
            </a:pPr>
            <a:endParaRPr lang="en-GB" dirty="0"/>
          </a:p>
          <a:p>
            <a:pPr marL="0" indent="0">
              <a:buNone/>
            </a:pPr>
            <a:r>
              <a:rPr lang="en-GB" dirty="0"/>
              <a:t>No choice: try some of them and see how it goes!</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r</a:t>
            </a:r>
            <a:r>
              <a:rPr lang="en-GB" b="1" dirty="0"/>
              <a:t>andom uniform distribution</a:t>
            </a:r>
            <a:r>
              <a:rPr lang="en-GB" dirty="0"/>
              <a:t>, </a:t>
            </a:r>
            <a:r>
              <a:rPr lang="en-GB" b="1" dirty="0"/>
              <a:t>scaling parameters based on the input and output sizes</a:t>
            </a:r>
            <a:r>
              <a:rPr lang="en-GB" dirty="0"/>
              <a:t>, like in Xavier/He.</a:t>
            </a:r>
            <a:br>
              <a:rPr lang="en-GB" dirty="0"/>
            </a:br>
            <a:r>
              <a:rPr lang="en-GB" dirty="0"/>
              <a:t>We could in fact see this as a </a:t>
            </a:r>
            <a:r>
              <a:rPr lang="en-GB" b="1" dirty="0"/>
              <a:t>random uniform variation of Xavier/He</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greater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dirty="0"/>
                  <a:t>or </a:t>
                </a:r>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a:t>
                </a:r>
                <a:r>
                  <a:rPr lang="en-GB" dirty="0"/>
                  <a:t>,</a:t>
                </a:r>
              </a:p>
              <a:p>
                <a:r>
                  <a:rPr lang="en-GB" dirty="0"/>
                  <a:t>and sometimes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the term used to describe when a system's behaviour is impossible to predict due to the </a:t>
            </a:r>
            <a:r>
              <a:rPr lang="en-GB" b="1" dirty="0"/>
              <a:t>randomness of its initial conditions</a:t>
            </a:r>
            <a:r>
              <a:rPr lang="en-GB" dirty="0"/>
              <a:t>. </a:t>
            </a:r>
          </a:p>
          <a:p>
            <a:pPr marL="0" indent="0">
              <a:buNone/>
            </a:pPr>
            <a:r>
              <a:rPr lang="en-GB" dirty="0"/>
              <a:t>In some cases, the output of a system will be </a:t>
            </a:r>
            <a:r>
              <a:rPr lang="en-GB" b="1" dirty="0"/>
              <a:t>drastically</a:t>
            </a:r>
            <a:r>
              <a:rPr lang="en-GB" dirty="0"/>
              <a:t> </a:t>
            </a:r>
            <a:r>
              <a:rPr lang="en-GB" b="1" dirty="0"/>
              <a:t>different</a:t>
            </a:r>
            <a:r>
              <a:rPr lang="en-GB" dirty="0"/>
              <a:t> depending on the initial conditions, which can lead to </a:t>
            </a:r>
            <a:r>
              <a:rPr lang="en-GB" b="1" dirty="0"/>
              <a:t>vastly different outcomes</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p:txBody>
          <a:bodyPr>
            <a:normAutofit/>
          </a:bodyPr>
          <a:lstStyle/>
          <a:p>
            <a:pPr marL="0" indent="0">
              <a:buNone/>
            </a:pPr>
            <a:r>
              <a:rPr lang="en-GB" dirty="0"/>
              <a:t>In our previous “weird” initializer, we can resolve the </a:t>
            </a:r>
            <a:r>
              <a:rPr lang="en-GB" dirty="0" err="1"/>
              <a:t>NaN</a:t>
            </a:r>
            <a:r>
              <a:rPr lang="en-GB" dirty="0"/>
              <a:t> problem, by just using a different seed for the initialization…!</a:t>
            </a:r>
          </a:p>
          <a:p>
            <a:pPr marL="0" indent="0">
              <a:buNone/>
            </a:pPr>
            <a:r>
              <a:rPr lang="en-GB" dirty="0"/>
              <a:t>Yup, as simple as that!</a:t>
            </a:r>
          </a:p>
          <a:p>
            <a:pPr marL="0" indent="0">
              <a:buNone/>
            </a:pPr>
            <a:endParaRPr lang="en-GB" dirty="0"/>
          </a:p>
          <a:p>
            <a:pPr marL="0" indent="0">
              <a:buNone/>
            </a:pPr>
            <a:r>
              <a:rPr lang="en-GB" b="1" dirty="0"/>
              <a:t>BTW, that could be a proof that the NFL theorem is indeed true!</a:t>
            </a:r>
            <a:endParaRPr lang="en-SG" b="1" dirty="0"/>
          </a:p>
        </p:txBody>
      </p:sp>
    </p:spTree>
    <p:extLst>
      <p:ext uri="{BB962C8B-B14F-4D97-AF65-F5344CB8AC3E}">
        <p14:creationId xmlns:p14="http://schemas.microsoft.com/office/powerpoint/2010/main" val="4194419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a:t>
            </a:r>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p:txBody>
          <a:bodyPr>
            <a:normAutofit fontScale="92500" lnSpcReduction="10000"/>
          </a:bodyPr>
          <a:lstStyle/>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124706026"/>
              </p:ext>
            </p:extLst>
          </p:nvPr>
        </p:nvGraphicFramePr>
        <p:xfrm>
          <a:off x="6172199" y="3673229"/>
          <a:ext cx="5957278" cy="304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60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588"/>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“one value that works for all models” for hyperparameters such as the learning rate.</a:t>
            </a:r>
          </a:p>
          <a:p>
            <a:pPr marL="0" indent="0">
              <a:buNone/>
            </a:pPr>
            <a:r>
              <a:rPr lang="en-GB" dirty="0"/>
              <a:t>No choice: 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283574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other options, like:</a:t>
            </a:r>
          </a:p>
          <a:p>
            <a:r>
              <a:rPr lang="en-GB" b="1" dirty="0"/>
              <a:t>Downscaling initial values: </a:t>
            </a:r>
            <a:r>
              <a:rPr lang="en-GB" dirty="0"/>
              <a:t>divide initial parameter values by a certain factor.</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893537" y="3655113"/>
            <a:ext cx="3052693" cy="2246769"/>
          </a:xfrm>
          <a:prstGeom prst="rect">
            <a:avLst/>
          </a:prstGeom>
          <a:noFill/>
        </p:spPr>
        <p:txBody>
          <a:bodyPr wrap="square" rtlCol="0">
            <a:spAutoFit/>
          </a:bodyPr>
          <a:lstStyle/>
          <a:p>
            <a:r>
              <a:rPr lang="en-GB" sz="2800" dirty="0">
                <a:solidFill>
                  <a:schemeClr val="accent2"/>
                </a:solidFill>
              </a:rPr>
              <a:t>Downscaling parameters after initialization worked,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observed a phenomenon called </a:t>
                </a:r>
                <a:r>
                  <a:rPr lang="en-GB" b="1" dirty="0"/>
                  <a:t>exploding</a:t>
                </a:r>
                <a:r>
                  <a:rPr lang="en-GB" dirty="0"/>
                  <a:t> </a:t>
                </a:r>
                <a:r>
                  <a:rPr lang="en-GB" b="1" dirty="0"/>
                  <a:t>gradients</a:t>
                </a:r>
                <a:r>
                  <a:rPr lang="en-GB" dirty="0"/>
                  <a:t>. Its counterpart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smaller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lnSpcReduction="10000"/>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zero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2663" r="-1041"/>
                </a:stretch>
              </a:blipFill>
            </p:spPr>
            <p:txBody>
              <a:bodyPr/>
              <a:lstStyle/>
              <a:p>
                <a:r>
                  <a:rPr lang="en-SG">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74708" y="2467175"/>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problem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428999"/>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Tree>
    <p:extLst>
      <p:ext uri="{BB962C8B-B14F-4D97-AF65-F5344CB8AC3E}">
        <p14:creationId xmlns:p14="http://schemas.microsoft.com/office/powerpoint/2010/main" val="68701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535728" cy="5032375"/>
              </a:xfrm>
            </p:spPr>
            <p:txBody>
              <a:bodyPr/>
              <a:lstStyle/>
              <a:p>
                <a:r>
                  <a:rPr lang="en-GB" dirty="0"/>
                  <a:t>Our model consists of two linear layers, with two WX+B operations in a row.</a:t>
                </a:r>
              </a:p>
              <a:p>
                <a:r>
                  <a:rPr lang="en-GB" dirty="0"/>
                  <a:t>The final result is necessarily linear also, as shown in the final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is therefore linear!</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535728" cy="5032375"/>
              </a:xfrm>
              <a:blipFill>
                <a:blip r:embed="rId2"/>
                <a:stretch>
                  <a:fillRect l="-3103" t="-1937" r="-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373928" y="1977292"/>
            <a:ext cx="7755550" cy="419967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2153899187"/>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8807938" y="1969477"/>
            <a:ext cx="3001108" cy="1569660"/>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338401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dirty="0"/>
              <a:t>As the forward procedure has changed, we have to update the backward propagation.</a:t>
            </a:r>
          </a:p>
          <a:p>
            <a:r>
              <a:rPr lang="en-SG" dirty="0"/>
              <a:t>Going back to the chain rule procedure and accounting for the new sigmoid operations gives us the new update rules to use in the backward method…</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endParaRPr lang="en-SG" dirty="0"/>
          </a:p>
        </p:txBody>
      </p:sp>
    </p:spTree>
    <p:extLst>
      <p:ext uri="{BB962C8B-B14F-4D97-AF65-F5344CB8AC3E}">
        <p14:creationId xmlns:p14="http://schemas.microsoft.com/office/powerpoint/2010/main" val="2838713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a:t>
            </a:r>
            <a:r>
              <a:rPr lang="en-SG" dirty="0"/>
              <a:t>initialized as normal random with zero mean and variance 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593123" cy="5032375"/>
          </a:xfrm>
        </p:spPr>
        <p:txBody>
          <a:bodyPr>
            <a:normAutofit/>
          </a:bodyPr>
          <a:lstStyle/>
          <a:p>
            <a:pPr marL="0" indent="0">
              <a:buNone/>
            </a:pPr>
            <a:r>
              <a:rPr lang="en-GB" dirty="0"/>
              <a:t>Reusing our formulas carefully gives the following update for the backward method.</a:t>
            </a:r>
          </a:p>
          <a:p>
            <a:pPr marL="0" indent="0">
              <a:buNone/>
            </a:pPr>
            <a:r>
              <a:rPr lang="en-GB" dirty="0"/>
              <a:t>Notice how we do not rush and compute each term, one operation at a time, to avoid making mistakes.</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31985"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create some</a:t>
            </a:r>
            <a:br>
              <a:rPr lang="en-GB" sz="2800" dirty="0">
                <a:solidFill>
                  <a:schemeClr val="accent2"/>
                </a:solidFill>
              </a:rPr>
            </a:br>
            <a:r>
              <a:rPr lang="en-GB" sz="2800" dirty="0">
                <a:solidFill>
                  <a:schemeClr val="accent2"/>
                </a:solidFill>
              </a:rPr>
              <a:t>non-linearity!</a:t>
            </a:r>
          </a:p>
          <a:p>
            <a:pPr algn="ctr"/>
            <a:r>
              <a:rPr lang="en-GB" sz="2800" dirty="0">
                <a:solidFill>
                  <a:schemeClr val="accent2"/>
                </a:solidFill>
              </a:rPr>
              <a:t>(Looks great!)</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(sigmoid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t>sigmoid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(tanh function):</a:t>
            </a:r>
          </a:p>
          <a:p>
            <a:pPr marL="0" indent="0">
              <a:buNone/>
            </a:pPr>
            <a:r>
              <a:rPr lang="en-GB" dirty="0"/>
              <a:t>The </a:t>
            </a:r>
            <a:r>
              <a:rPr lang="en-GB" b="1" dirty="0"/>
              <a:t>tanh (short for "hyperbolic tangent") activation function </a:t>
            </a:r>
            <a:r>
              <a:rPr lang="en-GB" dirty="0"/>
              <a:t>is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err="1"/>
              <a:t>ReLU</a:t>
            </a:r>
            <a:r>
              <a:rPr lang="en-GB" b="1" dirty="0"/>
              <a:t> function):</a:t>
            </a:r>
          </a:p>
          <a:p>
            <a:pPr marL="0" indent="0">
              <a:buNone/>
            </a:pPr>
            <a:r>
              <a:rPr lang="en-GB" dirty="0"/>
              <a:t>The </a:t>
            </a:r>
            <a:r>
              <a:rPr lang="en-GB" b="1" dirty="0" err="1"/>
              <a:t>ReLU</a:t>
            </a:r>
            <a:r>
              <a:rPr lang="en-GB" dirty="0"/>
              <a:t> (short for </a:t>
            </a:r>
            <a:r>
              <a:rPr lang="en-GB" b="1" dirty="0"/>
              <a:t>"rectified linear unit"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other activation functions.</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(Leaky </a:t>
            </a:r>
            <a:r>
              <a:rPr lang="en-GB" b="1" dirty="0" err="1"/>
              <a:t>ReLU</a:t>
            </a:r>
            <a:r>
              <a:rPr lang="en-GB" b="1" dirty="0"/>
              <a:t> function):</a:t>
            </a:r>
          </a:p>
          <a:p>
            <a:pPr marL="0" indent="0">
              <a:buNone/>
            </a:pPr>
            <a:r>
              <a:rPr lang="en-GB" dirty="0"/>
              <a:t>The </a:t>
            </a:r>
            <a:r>
              <a:rPr lang="en-GB" b="1" dirty="0"/>
              <a:t>leaky</a:t>
            </a:r>
            <a:r>
              <a:rPr lang="en-GB" dirty="0"/>
              <a:t> </a:t>
            </a:r>
            <a:r>
              <a:rPr lang="en-GB" b="1" dirty="0" err="1"/>
              <a:t>ReLU</a:t>
            </a:r>
            <a:r>
              <a:rPr lang="en-GB" dirty="0"/>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and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(ELU function):</a:t>
            </a:r>
          </a:p>
          <a:p>
            <a:pPr marL="0" indent="0">
              <a:buNone/>
            </a:pPr>
            <a:r>
              <a:rPr lang="en-GB" dirty="0"/>
              <a:t>The </a:t>
            </a:r>
            <a:r>
              <a:rPr lang="en-GB" b="1" dirty="0"/>
              <a:t>ELU</a:t>
            </a:r>
            <a:r>
              <a:rPr lang="en-GB" dirty="0"/>
              <a:t> (short for "</a:t>
            </a:r>
            <a:r>
              <a:rPr lang="en-GB" b="1" dirty="0"/>
              <a:t>exponential</a:t>
            </a:r>
            <a:r>
              <a:rPr lang="en-GB" dirty="0"/>
              <a:t> </a:t>
            </a:r>
            <a:r>
              <a:rPr lang="en-GB" b="1" dirty="0"/>
              <a:t>linear</a:t>
            </a:r>
            <a:r>
              <a:rPr lang="en-GB" dirty="0"/>
              <a:t> </a:t>
            </a:r>
            <a:r>
              <a:rPr lang="en-GB" b="1" dirty="0"/>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Like the leaky </a:t>
            </a:r>
            <a:r>
              <a:rPr lang="en-GB" dirty="0" err="1"/>
              <a:t>ReLU</a:t>
            </a:r>
            <a:r>
              <a:rPr lang="en-GB" dirty="0"/>
              <a:t> function, it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320784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t>We have listed the most common activation functions, which are used 99% of the time.</a:t>
            </a:r>
          </a:p>
          <a:p>
            <a:pPr marL="0" indent="0">
              <a:buNone/>
            </a:pPr>
            <a:r>
              <a:rPr lang="en-GB" dirty="0"/>
              <a:t>Keep in mind that </a:t>
            </a:r>
            <a:r>
              <a:rPr lang="en-GB" b="1" dirty="0"/>
              <a:t>many more activation functions exist</a:t>
            </a:r>
            <a:r>
              <a:rPr lang="en-GB" dirty="0"/>
              <a:t>, some of them being very niche, but worth keeping an eye on. Have a look at the list here: </a:t>
            </a:r>
            <a:r>
              <a:rPr lang="en-GB" dirty="0">
                <a:hlinkClick r:id="rId2"/>
              </a:rPr>
              <a:t>https://pytorch.org/docs/stable/nn.html#non-linear-activations-weighted-sum-nonlinearity</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any neural network architecture aims at finding the mathematical function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that can map some given inputs (</a:t>
                </a:r>
                <a14:m>
                  <m:oMath xmlns:m="http://schemas.openxmlformats.org/officeDocument/2006/math">
                    <m:r>
                      <a:rPr lang="en-GB" i="1" dirty="0" smtClean="0">
                        <a:latin typeface="Cambria Math" panose="02040503050406030204" pitchFamily="18" charset="0"/>
                      </a:rPr>
                      <m:t>𝑥</m:t>
                    </m:r>
                  </m:oMath>
                </a14:m>
                <a:r>
                  <a:rPr lang="en-GB" dirty="0"/>
                  <a:t>) to outputs (</a:t>
                </a:r>
                <a14:m>
                  <m:oMath xmlns:m="http://schemas.openxmlformats.org/officeDocument/2006/math">
                    <m:r>
                      <a:rPr lang="en-GB" i="1" dirty="0" smtClean="0">
                        <a:latin typeface="Cambria Math" panose="02040503050406030204" pitchFamily="18" charset="0"/>
                      </a:rPr>
                      <m:t>𝑦</m:t>
                    </m:r>
                  </m:oMath>
                </a14:m>
                <a:r>
                  <a:rPr lang="en-GB" dirty="0"/>
                  <a:t>). And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tells us that </a:t>
                </a:r>
                <a:r>
                  <a:rPr lang="en-GB" b="1" dirty="0"/>
                  <a:t>Neural Networks have a kind of universality property.</a:t>
                </a:r>
              </a:p>
              <a:p>
                <a:pPr marL="0" indent="0">
                  <a:buNone/>
                </a:pPr>
                <a:r>
                  <a:rPr lang="en-GB" b="1" dirty="0"/>
                  <a:t>This means that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network that can approximately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a:t>
                </a:r>
                <a:br>
                  <a:rPr lang="en-GB" dirty="0"/>
                </a:br>
                <a:endParaRPr lang="en-GB" dirty="0"/>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58"/>
                </a:stretch>
              </a:blipFill>
            </p:spPr>
            <p:txBody>
              <a:bodyPr/>
              <a:lstStyle/>
              <a:p>
                <a:r>
                  <a:rPr lang="en-SG">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functions used for training,</a:t>
                </a:r>
              </a:p>
              <a:p>
                <a:r>
                  <a:rPr lang="en-GB" dirty="0"/>
                  <a:t>and therefore lead to </a:t>
                </a:r>
                <a:r>
                  <a:rPr lang="en-GB" b="1" dirty="0"/>
                  <a:t>a Neural Network that has not been optimally trained for its task</a:t>
                </a:r>
                <a:r>
                  <a:rPr lang="en-GB" dirty="0"/>
                  <a:t>.</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gradient descent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not): </a:t>
                </a:r>
                <a:r>
                  <a:rPr lang="en-GB" dirty="0"/>
                  <a:t>the starting point has an impact and might lead to a completely different outcome.</a:t>
                </a:r>
              </a:p>
              <a:p>
                <a:r>
                  <a:rPr lang="en-GB" dirty="0"/>
                  <a:t>Some 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294" b="-181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In an attempt 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xmlns="">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1861894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Using momentum can help the model converge faster and can also </a:t>
                </a:r>
                <a:r>
                  <a:rPr lang="en-GB" b="1" dirty="0"/>
                  <a:t>help</a:t>
                </a:r>
                <a:r>
                  <a:rPr lang="en-GB" dirty="0"/>
                  <a:t>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a:blip r:embed="rId3"/>
          <a:stretch>
            <a:fillRect/>
          </a:stretch>
        </p:blipFill>
        <p:spPr>
          <a:xfrm>
            <a:off x="3005493" y="3937339"/>
            <a:ext cx="5857153" cy="2920661"/>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5791200" y="5064369"/>
            <a:ext cx="492369" cy="5314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54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However, if the starting point is bad and enough momentum is used, we might be able to escape the local minimum and end up converging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3558</TotalTime>
  <Words>7108</Words>
  <Application>Microsoft Office PowerPoint</Application>
  <PresentationFormat>Widescreen</PresentationFormat>
  <Paragraphs>602</Paragraphs>
  <Slides>138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138</vt:i4>
      </vt:variant>
    </vt:vector>
  </HeadingPairs>
  <TitlesOfParts>
    <vt:vector size="143" baseType="lpstr">
      <vt:lpstr>Arial</vt:lpstr>
      <vt:lpstr>Calibri</vt:lpstr>
      <vt:lpstr>Calibri Light</vt:lpstr>
      <vt:lpstr>Cambria Math</vt:lpstr>
      <vt:lpstr>Office Theme</vt:lpstr>
      <vt:lpstr>50.039 Theory and Practice of Deep Learning W2-S1 Neural Networks, Initializers, Optimizers and other Good Practices</vt:lpstr>
      <vt:lpstr>PowerPoint Presentation</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Trainer function for our model</vt:lpstr>
      <vt:lpstr>Trainer function for our model</vt:lpstr>
      <vt:lpstr>Trainer function for our model</vt:lpstr>
      <vt:lpstr>Finally, adding the trainer function and the performance curves function as methods to our class.</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The He initialization</vt:lpstr>
      <vt:lpstr>The LeCun initialization</vt:lpstr>
      <vt:lpstr>Initializations variations and more</vt:lpstr>
      <vt:lpstr>No free lunch theorem</vt:lpstr>
      <vt:lpstr>No free lunch theorem</vt:lpstr>
      <vt:lpstr>No free lunch theorem – season 1</vt:lpstr>
      <vt:lpstr>A weird initializer</vt:lpstr>
      <vt:lpstr>PowerPoint Presentation</vt:lpstr>
      <vt:lpstr>PowerPoint Presentation</vt:lpstr>
      <vt:lpstr>The exploding gradient problem</vt:lpstr>
      <vt:lpstr>Unlucky initialization</vt:lpstr>
      <vt:lpstr>PowerPoint Presentation</vt:lpstr>
      <vt:lpstr>The learning rate tradeoff</vt:lpstr>
      <vt:lpstr>Triggering an exploding gradient on purpose</vt:lpstr>
      <vt:lpstr>PowerPoint Presentation</vt:lpstr>
      <vt:lpstr>PowerPoint Presentation</vt:lpstr>
      <vt:lpstr>No free lunch theorem – season 2</vt:lpstr>
      <vt:lpstr>The learning rate tradeoff</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vt:lpstr>
      <vt:lpstr>New dataset!</vt:lpstr>
      <vt:lpstr>New dataset!</vt:lpstr>
      <vt:lpstr>Adjusting our shallow NN</vt:lpstr>
      <vt:lpstr>Trains just fine! (or does it?)</vt:lpstr>
      <vt:lpstr>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Adding sigmoid activations</vt:lpstr>
      <vt:lpstr>Trains just fine!</vt:lpstr>
      <vt:lpstr>Trains just fine!</vt:lpstr>
      <vt:lpstr>Examples of activations: sigmoid</vt:lpstr>
      <vt:lpstr>Examples of activations: Hyperbolic tangent</vt:lpstr>
      <vt:lpstr>Examples of activations: ReLU</vt:lpstr>
      <vt:lpstr>Examples of activations: Leaky ReLU</vt:lpstr>
      <vt:lpstr>Examples of activations: ELU</vt:lpstr>
      <vt:lpstr>A note on activation functions</vt:lpstr>
      <vt:lpstr>The universal approximation theorem</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 implementation</vt:lpstr>
      <vt:lpstr>AdaGrad</vt:lpstr>
      <vt:lpstr>AdaGrad implementation</vt:lpstr>
      <vt:lpstr>AdaGrad</vt:lpstr>
      <vt:lpstr>AdaGrad implementation</vt:lpstr>
      <vt:lpstr>Training curves for all four optimizers</vt:lpstr>
      <vt:lpstr>PyTorch has many more optimizers</vt:lpstr>
      <vt:lpstr>PowerPoint Presentation</vt:lpstr>
      <vt:lpstr>PowerPoint Presentation</vt:lpstr>
      <vt:lpstr>PowerPoint Presentation</vt:lpstr>
      <vt:lpstr>On mini-batch size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(Week 2)</vt:lpstr>
      <vt:lpstr>Conclusion (Week 2)</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2023-01-28T10:09:02Z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